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872" r:id="rId3"/>
    <p:sldId id="845" r:id="rId5"/>
    <p:sldId id="875" r:id="rId6"/>
    <p:sldId id="884" r:id="rId7"/>
    <p:sldId id="876" r:id="rId8"/>
    <p:sldId id="880" r:id="rId9"/>
    <p:sldId id="883" r:id="rId10"/>
    <p:sldId id="874" r:id="rId11"/>
    <p:sldId id="877" r:id="rId12"/>
    <p:sldId id="886" r:id="rId13"/>
    <p:sldId id="885" r:id="rId14"/>
    <p:sldId id="878" r:id="rId15"/>
    <p:sldId id="887" r:id="rId16"/>
    <p:sldId id="888" r:id="rId17"/>
    <p:sldId id="889" r:id="rId18"/>
    <p:sldId id="890" r:id="rId19"/>
    <p:sldId id="882" r:id="rId20"/>
    <p:sldId id="852" r:id="rId21"/>
    <p:sldId id="853" r:id="rId22"/>
    <p:sldId id="854" r:id="rId23"/>
    <p:sldId id="856" r:id="rId24"/>
    <p:sldId id="857" r:id="rId25"/>
    <p:sldId id="858" r:id="rId26"/>
    <p:sldId id="859" r:id="rId27"/>
    <p:sldId id="860" r:id="rId28"/>
    <p:sldId id="861" r:id="rId29"/>
    <p:sldId id="862" r:id="rId30"/>
    <p:sldId id="863" r:id="rId31"/>
    <p:sldId id="864" r:id="rId32"/>
    <p:sldId id="865" r:id="rId33"/>
    <p:sldId id="866" r:id="rId34"/>
    <p:sldId id="867" r:id="rId35"/>
    <p:sldId id="868" r:id="rId36"/>
    <p:sldId id="869" r:id="rId37"/>
    <p:sldId id="870" r:id="rId38"/>
    <p:sldId id="871" r:id="rId39"/>
    <p:sldId id="851" r:id="rId40"/>
    <p:sldId id="838" r:id="rId41"/>
    <p:sldId id="334" r:id="rId42"/>
  </p:sldIdLst>
  <p:sldSz cx="9144000" cy="6858000" type="screen4x3"/>
  <p:notesSz cx="6858000" cy="9144000"/>
  <p:custDataLst>
    <p:tags r:id="rId47"/>
  </p:custDataLst>
  <p:defaultTextStyle>
    <a:defPPr algn="l" rtl="0" eaLnBrk="1" hangingPunct="1">
      <a:defRPr kumimoji="0" lang="zh-CN" altLang="en-US" sz="1800">
        <a:latin typeface="Arial" panose="020B0604020202020204"/>
      </a:defRPr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1" sz="2400" b="0" i="0" u="none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0" y="0"/>
      </p:cViewPr>
      <p:guideLst/>
    </p:cSldViewPr>
  </p:slideViewPr>
  <p:notesViewPr>
    <p:cSldViewPr>
      <p:cViewPr varScale="1">
        <p:scale>
          <a:sx n="58" d="100"/>
          <a:sy n="58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页眉占位符 144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sz="1200">
                <a:solidFill>
                  <a:srgbClr val="FA6C54"/>
                </a:solidFill>
              </a:rPr>
              <a:t>*</a:t>
            </a:r>
            <a:endParaRPr sz="1200">
              <a:solidFill>
                <a:srgbClr val="FA6C54"/>
              </a:solidFill>
            </a:endParaRPr>
          </a:p>
        </p:txBody>
      </p:sp>
      <p:sp>
        <p:nvSpPr>
          <p:cNvPr id="144387" name="日期占位符 144386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r">
              <a:lnSpc>
                <a:spcPct val="90000"/>
              </a:lnSpc>
              <a:spcBef>
                <a:spcPct val="20000"/>
              </a:spcBef>
              <a:buChar char="•"/>
            </a:pPr>
            <a:fld id="{2B884D73-4827-4763-8FE4-F55A25C22CE4}" type="datetime1">
              <a:rPr lang="zh-CN" altLang="en-US" sz="1200">
                <a:solidFill>
                  <a:srgbClr val="FA6C54"/>
                </a:solidFill>
              </a:rPr>
            </a:fld>
            <a:endParaRPr sz="1200">
              <a:solidFill>
                <a:srgbClr val="FA6C54"/>
              </a:solidFill>
            </a:endParaRPr>
          </a:p>
        </p:txBody>
      </p:sp>
      <p:sp>
        <p:nvSpPr>
          <p:cNvPr id="144388" name="页脚占位符 144387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>
              <a:lnSpc>
                <a:spcPct val="90000"/>
              </a:lnSpc>
              <a:spcBef>
                <a:spcPct val="20000"/>
              </a:spcBef>
              <a:buChar char="•"/>
            </a:pPr>
            <a:endParaRPr sz="1200">
              <a:solidFill>
                <a:srgbClr val="FA6C54"/>
              </a:solidFill>
            </a:endParaRPr>
          </a:p>
        </p:txBody>
      </p:sp>
      <p:sp>
        <p:nvSpPr>
          <p:cNvPr id="144389" name="灯片编号占位符 144388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 algn="r">
              <a:lnSpc>
                <a:spcPct val="90000"/>
              </a:lnSpc>
              <a:spcBef>
                <a:spcPct val="20000"/>
              </a:spcBef>
              <a:buChar char="•"/>
            </a:pPr>
            <a:fld id="{218EE1F4-AD0B-4C3C-A708-1DDBF6082C91}" type="slidenum">
              <a:rPr sz="1200">
                <a:solidFill>
                  <a:srgbClr val="FA6C54"/>
                </a:solidFill>
              </a:rPr>
            </a:fld>
            <a:endParaRPr sz="1200">
              <a:solidFill>
                <a:srgbClr val="FA6C5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页眉占位符 4812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>
              <a:spcBef>
                <a:spcPct val="50000"/>
              </a:spcBef>
              <a:buFont typeface="Marlett" pitchFamily="2" charset="2"/>
              <a:buChar char="t"/>
            </a:pPr>
            <a:r>
              <a:rPr sz="1200">
                <a:solidFill>
                  <a:srgbClr val="FA6C54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  <a:t>*</a:t>
            </a:r>
            <a:endParaRPr sz="1200">
              <a:solidFill>
                <a:srgbClr val="FA6C54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8131" name="日期占位符 4813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/>
          <a:p>
            <a:pPr lvl="0" algn="r">
              <a:spcBef>
                <a:spcPct val="50000"/>
              </a:spcBef>
              <a:buFont typeface="Marlett" pitchFamily="2" charset="2"/>
              <a:buChar char="t"/>
            </a:pPr>
            <a:fld id="{00084C2C-DE82-4485-AE06-07C54F17BB25}" type="datetime1">
              <a:rPr lang="zh-CN" altLang="en-US" sz="1200">
                <a:solidFill>
                  <a:srgbClr val="FA6C54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fld>
            <a:endParaRPr sz="1200">
              <a:solidFill>
                <a:srgbClr val="FA6C54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8132" name="幻灯片图像占位符 48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</p:sp>
      <p:sp>
        <p:nvSpPr>
          <p:cNvPr id="48133" name="备注占位符 48132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8134" name="页脚占位符 4813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>
              <a:spcBef>
                <a:spcPct val="50000"/>
              </a:spcBef>
              <a:buFont typeface="Marlett" pitchFamily="2" charset="2"/>
              <a:buChar char="t"/>
            </a:pPr>
            <a:endParaRPr sz="1200">
              <a:solidFill>
                <a:srgbClr val="FA6C54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  <p:sp>
        <p:nvSpPr>
          <p:cNvPr id="48135" name="灯片编号占位符 4813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/>
          <a:p>
            <a:pPr lvl="0" algn="r">
              <a:spcBef>
                <a:spcPct val="50000"/>
              </a:spcBef>
              <a:buFont typeface="Marlett" pitchFamily="2" charset="2"/>
              <a:buChar char="t"/>
            </a:pPr>
            <a:fld id="{FF45D46D-666E-4132-9B04-AC5029514613}" type="slidenum">
              <a:rPr sz="1200">
                <a:solidFill>
                  <a:srgbClr val="FA6C54"/>
                </a:solidFill>
                <a:effectLst>
                  <a:outerShdw blurRad="38100" dist="38100" dir="2700000" algn="tl">
                    <a:schemeClr val="bg2"/>
                  </a:outerShdw>
                </a:effectLst>
              </a:rPr>
            </a:fld>
            <a:endParaRPr sz="1200">
              <a:solidFill>
                <a:srgbClr val="FA6C54"/>
              </a:solidFill>
              <a:effectLst>
                <a:outerShdw blurRad="38100" dist="38100" dir="2700000" algn="tl">
                  <a:schemeClr val="bg2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幻灯片图像占位符 9912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991235" name="备注占位符 991234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幻灯片图像占位符 8744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874499" name="备注占位符 874498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050" name="组合 1026049"/>
          <p:cNvGrpSpPr/>
          <p:nvPr/>
        </p:nvGrpSpPr>
        <p:grpSpPr>
          <a:xfrm>
            <a:off x="0" y="0"/>
            <a:ext cx="9142412" cy="6856412"/>
            <a:chOff x="0" y="0"/>
            <a:chExt cx="5759" cy="4319"/>
          </a:xfrm>
        </p:grpSpPr>
        <p:sp>
          <p:nvSpPr>
            <p:cNvPr id="1026051" name="任意多边形: 形状 1026050"/>
            <p:cNvSpPr/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/>
              <a:rect l="0" t="0" r="0" b="0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  <a:miter lim="800000"/>
            </a:ln>
          </p:spPr>
        </p:sp>
        <p:grpSp>
          <p:nvGrpSpPr>
            <p:cNvPr id="1026052" name="组合 1026051"/>
            <p:cNvGrpSpPr/>
            <p:nvPr/>
          </p:nvGrpSpPr>
          <p:grpSpPr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6053" name="任意多边形: 形状 1026052"/>
              <p:cNvSpPr/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54" name="任意多边形: 形状 1026053"/>
              <p:cNvSpPr/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55" name="任意多边形: 形状 1026054"/>
              <p:cNvSpPr/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56" name="任意多边形: 形状 1026055"/>
              <p:cNvSpPr/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57" name="任意多边形: 形状 1026056"/>
              <p:cNvSpPr/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58" name="任意多边形: 形状 1026057"/>
              <p:cNvSpPr/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59" name="任意多边形: 形状 1026058"/>
              <p:cNvSpPr/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0" name="任意多边形: 形状 1026059"/>
              <p:cNvSpPr/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1" name="任意多边形: 形状 1026060"/>
              <p:cNvSpPr/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2" name="任意多边形: 形状 1026061"/>
              <p:cNvSpPr/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3" name="任意多边形: 形状 1026062"/>
              <p:cNvSpPr/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4" name="任意多边形: 形状 1026063"/>
              <p:cNvSpPr/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5" name="任意多边形: 形状 1026064"/>
              <p:cNvSpPr/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6" name="任意多边形: 形状 1026065"/>
              <p:cNvSpPr/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7" name="任意多边形: 形状 1026066"/>
              <p:cNvSpPr/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8" name="任意多边形: 形状 1026067"/>
              <p:cNvSpPr/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69" name="任意多边形: 形状 1026068"/>
              <p:cNvSpPr/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0" name="任意多边形: 形状 1026069"/>
              <p:cNvSpPr/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1" name="任意多边形: 形状 1026070"/>
              <p:cNvSpPr/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2" name="任意多边形: 形状 1026071"/>
              <p:cNvSpPr/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3" name="任意多边形: 形状 1026072"/>
              <p:cNvSpPr/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4" name="任意多边形: 形状 1026073"/>
              <p:cNvSpPr/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5" name="任意多边形: 形状 1026074"/>
              <p:cNvSpPr/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6" name="任意多边形: 形状 1026075"/>
              <p:cNvSpPr/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077" name="任意多边形: 形状 1026076"/>
              <p:cNvSpPr/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grpSp>
            <p:nvGrpSpPr>
              <p:cNvPr id="1026078" name="组合 1026077"/>
              <p:cNvGrpSpPr/>
              <p:nvPr/>
            </p:nvGrpSpPr>
            <p:grpSpPr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6079" name="任意多边形: 形状 1026078"/>
                <p:cNvSpPr/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0" name="任意多边形: 形状 1026079"/>
                <p:cNvSpPr/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1" name="任意多边形: 形状 1026080"/>
                <p:cNvSpPr/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2" name="任意多边形: 形状 1026081"/>
                <p:cNvSpPr/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3" name="任意多边形: 形状 1026082"/>
                <p:cNvSpPr/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4" name="任意多边形: 形状 1026083"/>
                <p:cNvSpPr/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5" name="任意多边形: 形状 1026084"/>
                <p:cNvSpPr/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6" name="任意多边形: 形状 1026085"/>
                <p:cNvSpPr/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7" name="任意多边形: 形状 1026086"/>
                <p:cNvSpPr/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8" name="任意多边形: 形状 1026087"/>
                <p:cNvSpPr/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89" name="任意多边形: 形状 1026088"/>
                <p:cNvSpPr/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90" name="任意多边形: 形状 1026089"/>
                <p:cNvSpPr/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91" name="任意多边形: 形状 1026090"/>
                <p:cNvSpPr/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92" name="任意多边形: 形状 1026091"/>
                <p:cNvSpPr/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93" name="任意多边形: 形状 1026092"/>
                <p:cNvSpPr/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</p:grpSp>
          <p:grpSp>
            <p:nvGrpSpPr>
              <p:cNvPr id="1026094" name="组合 1026093"/>
              <p:cNvGrpSpPr/>
              <p:nvPr/>
            </p:nvGrpSpPr>
            <p:grpSpPr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6095" name="任意多边形: 形状 1026094"/>
                <p:cNvSpPr/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  <a:miter lim="800000"/>
                </a:ln>
              </p:spPr>
            </p:sp>
            <p:sp>
              <p:nvSpPr>
                <p:cNvPr id="1026096" name="任意多边形: 形状 1026095"/>
                <p:cNvSpPr/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  <a:miter lim="800000"/>
                </a:ln>
              </p:spPr>
            </p:sp>
          </p:grpSp>
          <p:grpSp>
            <p:nvGrpSpPr>
              <p:cNvPr id="1026097" name="组合 1026096"/>
              <p:cNvGrpSpPr/>
              <p:nvPr/>
            </p:nvGrpSpPr>
            <p:grpSpPr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6098" name="任意多边形: 形状 1026097"/>
                <p:cNvSpPr/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099" name="任意多边形: 形状 1026098"/>
                <p:cNvSpPr/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0" name="任意多边形: 形状 1026099"/>
                <p:cNvSpPr/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1" name="任意多边形: 形状 1026100"/>
                <p:cNvSpPr/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2" name="任意多边形: 形状 1026101"/>
                <p:cNvSpPr/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3" name="任意多边形: 形状 1026102"/>
                <p:cNvSpPr/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4" name="任意多边形: 形状 1026103"/>
                <p:cNvSpPr/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5" name="任意多边形: 形状 1026104"/>
                <p:cNvSpPr/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6106" name="任意多边形: 形状 1026105"/>
                <p:cNvSpPr/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</p:grpSp>
          <p:sp>
            <p:nvSpPr>
              <p:cNvPr id="1026107" name="任意多边形: 形状 1026106"/>
              <p:cNvSpPr/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/>
                <a:rect l="0" t="0" r="0" b="0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108" name="任意多边形: 形状 1026107"/>
              <p:cNvSpPr/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/>
                <a:rect l="0" t="0" r="0" b="0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6109" name="任意多边形: 形状 1026108"/>
              <p:cNvSpPr/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/>
                <a:rect l="0" t="0" r="0" b="0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6110" name="任意多边形: 形状 1026109"/>
              <p:cNvSpPr/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/>
                <a:rect l="0" t="0" r="0" b="0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6111" name="任意多边形: 形状 1026110"/>
              <p:cNvSpPr/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/>
                <a:rect l="0" t="0" r="0" b="0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6112" name="任意多边形: 形状 1026111"/>
              <p:cNvSpPr/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/>
                <a:rect l="0" t="0" r="0" b="0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6113" name="任意多边形: 形状 1026112"/>
              <p:cNvSpPr/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/>
                <a:rect l="0" t="0" r="0" b="0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6114" name="任意多边形: 形状 1026113"/>
              <p:cNvSpPr/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/>
                <a:rect l="0" t="0" r="0" b="0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</p:grpSp>
      </p:grpSp>
      <p:sp>
        <p:nvSpPr>
          <p:cNvPr id="1026115" name="标题 1026114"/>
          <p:cNvSpPr>
            <a:spLocks noGrp="1"/>
          </p:cNvSpPr>
          <p:nvPr>
            <p:ph type="ctrTitle" sz="quarter"/>
          </p:nvPr>
        </p:nvSpPr>
        <p:spPr>
          <a:xfrm>
            <a:off x="455612" y="1920875"/>
            <a:ext cx="8226425" cy="1736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1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6116" name="副标题 1026115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None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None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None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单击此处编辑母版副标题样式</a:t>
            </a:r>
          </a:p>
        </p:txBody>
      </p:sp>
      <p:sp>
        <p:nvSpPr>
          <p:cNvPr id="1026117" name="日期占位符 1026116"/>
          <p:cNvSpPr>
            <a:spLocks noGrp="1"/>
          </p:cNvSpPr>
          <p:nvPr>
            <p:ph type="dt" sz="quarter" idx="2"/>
          </p:nvPr>
        </p:nvSpPr>
        <p:spPr>
          <a:xfrm>
            <a:off x="455612" y="6242050"/>
            <a:ext cx="2130425" cy="474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26118" name="页脚占位符 1026117"/>
          <p:cNvSpPr>
            <a:spLocks noGrp="1"/>
          </p:cNvSpPr>
          <p:nvPr>
            <p:ph type="ftr" sz="quarter" idx="3"/>
          </p:nvPr>
        </p:nvSpPr>
        <p:spPr>
          <a:xfrm>
            <a:off x="3124200" y="6242050"/>
            <a:ext cx="2895600" cy="474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26119" name="灯片编号占位符 1026118"/>
          <p:cNvSpPr>
            <a:spLocks noGrp="1"/>
          </p:cNvSpPr>
          <p:nvPr>
            <p:ph type="sldNum" sz="quarter" idx="4"/>
          </p:nvPr>
        </p:nvSpPr>
        <p:spPr>
          <a:xfrm>
            <a:off x="6553200" y="6242050"/>
            <a:ext cx="2130425" cy="474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lvl="0" algn="r"/>
            <a:fld id="{3CCC4DD1-A919-4455-BF99-523C89601F6C}" type="slidenum">
              <a:rPr kumimoji="0" sz="1000"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</a:rPr>
            </a:fld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kumimoji="0" sz="1000"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</a:rPr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 algn="r"/>
            <a:fld id="{93AE1883-0942-4AA3-9DB2-9C7C3A0314B1}" type="slidenum">
              <a:rPr kumimoji="0" sz="1000"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</a:rPr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026" name="组合 1025025"/>
          <p:cNvGrpSpPr/>
          <p:nvPr/>
        </p:nvGrpSpPr>
        <p:grpSpPr>
          <a:xfrm>
            <a:off x="0" y="0"/>
            <a:ext cx="9142412" cy="6856412"/>
            <a:chOff x="0" y="0"/>
            <a:chExt cx="5759" cy="4319"/>
          </a:xfrm>
        </p:grpSpPr>
        <p:sp>
          <p:nvSpPr>
            <p:cNvPr id="1025027" name="任意多边形: 形状 1025026"/>
            <p:cNvSpPr/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/>
              <a:rect l="0" t="0" r="0" b="0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  <a:miter lim="800000"/>
            </a:ln>
          </p:spPr>
        </p:sp>
        <p:grpSp>
          <p:nvGrpSpPr>
            <p:cNvPr id="1025028" name="组合 1025027"/>
            <p:cNvGrpSpPr/>
            <p:nvPr/>
          </p:nvGrpSpPr>
          <p:grpSpPr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5029" name="任意多边形: 形状 1025028"/>
              <p:cNvSpPr/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0" name="任意多边形: 形状 1025029"/>
              <p:cNvSpPr/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1" name="任意多边形: 形状 1025030"/>
              <p:cNvSpPr/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2" name="任意多边形: 形状 1025031"/>
              <p:cNvSpPr/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3" name="任意多边形: 形状 1025032"/>
              <p:cNvSpPr/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4" name="任意多边形: 形状 1025033"/>
              <p:cNvSpPr/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5" name="任意多边形: 形状 1025034"/>
              <p:cNvSpPr/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6" name="任意多边形: 形状 1025035"/>
              <p:cNvSpPr/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7" name="任意多边形: 形状 1025036"/>
              <p:cNvSpPr/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8" name="任意多边形: 形状 1025037"/>
              <p:cNvSpPr/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39" name="任意多边形: 形状 1025038"/>
              <p:cNvSpPr/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0" name="任意多边形: 形状 1025039"/>
              <p:cNvSpPr/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1" name="任意多边形: 形状 1025040"/>
              <p:cNvSpPr/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2" name="任意多边形: 形状 1025041"/>
              <p:cNvSpPr/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3" name="任意多边形: 形状 1025042"/>
              <p:cNvSpPr/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4" name="任意多边形: 形状 1025043"/>
              <p:cNvSpPr/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5" name="任意多边形: 形状 1025044"/>
              <p:cNvSpPr/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6" name="任意多边形: 形状 1025045"/>
              <p:cNvSpPr/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7" name="任意多边形: 形状 1025046"/>
              <p:cNvSpPr/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8" name="任意多边形: 形状 1025047"/>
              <p:cNvSpPr/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49" name="任意多边形: 形状 1025048"/>
              <p:cNvSpPr/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50" name="任意多边形: 形状 1025049"/>
              <p:cNvSpPr/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51" name="任意多边形: 形状 1025050"/>
              <p:cNvSpPr/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52" name="任意多边形: 形状 1025051"/>
              <p:cNvSpPr/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53" name="任意多边形: 形状 1025052"/>
              <p:cNvSpPr/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/>
                <a:rect l="0" t="0" r="0" b="0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grpSp>
            <p:nvGrpSpPr>
              <p:cNvPr id="1025054" name="组合 1025053"/>
              <p:cNvGrpSpPr/>
              <p:nvPr/>
            </p:nvGrpSpPr>
            <p:grpSpPr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5055" name="任意多边形: 形状 1025054"/>
                <p:cNvSpPr/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56" name="任意多边形: 形状 1025055"/>
                <p:cNvSpPr/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57" name="任意多边形: 形状 1025056"/>
                <p:cNvSpPr/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58" name="任意多边形: 形状 1025057"/>
                <p:cNvSpPr/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59" name="任意多边形: 形状 1025058"/>
                <p:cNvSpPr/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0" name="任意多边形: 形状 1025059"/>
                <p:cNvSpPr/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1" name="任意多边形: 形状 1025060"/>
                <p:cNvSpPr/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2" name="任意多边形: 形状 1025061"/>
                <p:cNvSpPr/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3" name="任意多边形: 形状 1025062"/>
                <p:cNvSpPr/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4" name="任意多边形: 形状 1025063"/>
                <p:cNvSpPr/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5" name="任意多边形: 形状 1025064"/>
                <p:cNvSpPr/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6" name="任意多边形: 形状 1025065"/>
                <p:cNvSpPr/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7" name="任意多边形: 形状 1025066"/>
                <p:cNvSpPr/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8" name="任意多边形: 形状 1025067"/>
                <p:cNvSpPr/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69" name="任意多边形: 形状 1025068"/>
                <p:cNvSpPr/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</p:grpSp>
          <p:grpSp>
            <p:nvGrpSpPr>
              <p:cNvPr id="1025070" name="组合 1025069"/>
              <p:cNvGrpSpPr/>
              <p:nvPr/>
            </p:nvGrpSpPr>
            <p:grpSpPr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5071" name="任意多边形: 形状 1025070"/>
                <p:cNvSpPr/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  <a:miter lim="800000"/>
                </a:ln>
              </p:spPr>
            </p:sp>
            <p:sp>
              <p:nvSpPr>
                <p:cNvPr id="1025072" name="任意多边形: 形状 1025071"/>
                <p:cNvSpPr/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  <a:miter lim="800000"/>
                </a:ln>
              </p:spPr>
            </p:sp>
          </p:grpSp>
          <p:grpSp>
            <p:nvGrpSpPr>
              <p:cNvPr id="1025073" name="组合 1025072"/>
              <p:cNvGrpSpPr/>
              <p:nvPr/>
            </p:nvGrpSpPr>
            <p:grpSpPr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5074" name="任意多边形: 形状 1025073"/>
                <p:cNvSpPr/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75" name="任意多边形: 形状 1025074"/>
                <p:cNvSpPr/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76" name="任意多边形: 形状 1025075"/>
                <p:cNvSpPr/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77" name="任意多边形: 形状 1025076"/>
                <p:cNvSpPr/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78" name="任意多边形: 形状 1025077"/>
                <p:cNvSpPr/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79" name="任意多边形: 形状 1025078"/>
                <p:cNvSpPr/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80" name="任意多边形: 形状 1025079"/>
                <p:cNvSpPr/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81" name="任意多边形: 形状 1025080"/>
                <p:cNvSpPr/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  <p:sp>
              <p:nvSpPr>
                <p:cNvPr id="1025082" name="任意多边形: 形状 1025081"/>
                <p:cNvSpPr/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  <a:miter lim="800000"/>
                </a:ln>
              </p:spPr>
            </p:sp>
          </p:grpSp>
          <p:sp>
            <p:nvSpPr>
              <p:cNvPr id="1025083" name="任意多边形: 形状 1025082"/>
              <p:cNvSpPr/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/>
                <a:rect l="0" t="0" r="0" b="0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84" name="任意多边形: 形状 1025083"/>
              <p:cNvSpPr/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/>
                <a:rect l="0" t="0" r="0" b="0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5085" name="任意多边形: 形状 1025084"/>
              <p:cNvSpPr/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/>
                <a:rect l="0" t="0" r="0" b="0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5086" name="任意多边形: 形状 1025085"/>
              <p:cNvSpPr/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/>
                <a:rect l="0" t="0" r="0" b="0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5087" name="任意多边形: 形状 1025086"/>
              <p:cNvSpPr/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/>
                <a:rect l="0" t="0" r="0" b="0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  <a:miter lim="800000"/>
              </a:ln>
            </p:spPr>
          </p:sp>
          <p:sp>
            <p:nvSpPr>
              <p:cNvPr id="1025088" name="任意多边形: 形状 1025087"/>
              <p:cNvSpPr/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/>
                <a:rect l="0" t="0" r="0" b="0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5089" name="任意多边形: 形状 1025088"/>
              <p:cNvSpPr/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/>
                <a:rect l="0" t="0" r="0" b="0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  <p:sp>
            <p:nvSpPr>
              <p:cNvPr id="1025090" name="任意多边形: 形状 1025089"/>
              <p:cNvSpPr/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/>
                <a:rect l="0" t="0" r="0" b="0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  <a:miter lim="800000"/>
              </a:ln>
            </p:spPr>
          </p:sp>
        </p:grpSp>
      </p:grpSp>
      <p:sp>
        <p:nvSpPr>
          <p:cNvPr id="1025091" name="标题占位符 1025090"/>
          <p:cNvSpPr>
            <a:spLocks noGrp="1"/>
          </p:cNvSpPr>
          <p:nvPr>
            <p:ph type="title"/>
          </p:nvPr>
        </p:nvSpPr>
        <p:spPr>
          <a:xfrm>
            <a:off x="455612" y="273050"/>
            <a:ext cx="8226425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1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5092" name="日期占位符 1025091"/>
          <p:cNvSpPr>
            <a:spLocks noGrp="1"/>
          </p:cNvSpPr>
          <p:nvPr>
            <p:ph type="dt" sz="half" idx="2"/>
          </p:nvPr>
        </p:nvSpPr>
        <p:spPr>
          <a:xfrm>
            <a:off x="455612" y="6242050"/>
            <a:ext cx="2130425" cy="474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25093" name="页脚占位符 1025092"/>
          <p:cNvSpPr>
            <a:spLocks noGrp="1"/>
          </p:cNvSpPr>
          <p:nvPr>
            <p:ph type="ftr" sz="quarter" idx="3"/>
          </p:nvPr>
        </p:nvSpPr>
        <p:spPr>
          <a:xfrm>
            <a:off x="3124200" y="6242050"/>
            <a:ext cx="2895600" cy="474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25094" name="灯片编号占位符 1025093"/>
          <p:cNvSpPr>
            <a:spLocks noGrp="1"/>
          </p:cNvSpPr>
          <p:nvPr>
            <p:ph type="sldNum" sz="quarter" idx="4"/>
          </p:nvPr>
        </p:nvSpPr>
        <p:spPr>
          <a:xfrm>
            <a:off x="6553200" y="6242050"/>
            <a:ext cx="2130425" cy="4746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lvl="0" algn="r"/>
            <a:fld id="{29A3A5F2-16F9-4886-9AF3-D4F5D5BFBD0F}" type="slidenum">
              <a:rPr kumimoji="0" sz="1000"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</a:rPr>
            </a:fld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25095" name="文本占位符 1025094"/>
          <p:cNvSpPr>
            <a:spLocks noGrp="1"/>
          </p:cNvSpPr>
          <p:nvPr>
            <p:ph type="body" idx="1"/>
          </p:nvPr>
        </p:nvSpPr>
        <p:spPr>
          <a:xfrm>
            <a:off x="455612" y="1598612"/>
            <a:ext cx="8226425" cy="4497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hf sldNum="0" hdr="0"/>
  <p:txStyles>
    <p:titleStyle>
      <a:lvl1pPr marL="0" indent="0" algn="ctr" defTabSz="914400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effectLst>
            <a:outerShdw blurRad="38100" dist="38100" dir="2700000" algn="tl">
              <a:schemeClr val="bg2"/>
            </a:outerShdw>
          </a:effectLst>
          <a:latin typeface="Arial" panose="020B0604020202020204"/>
          <a:ea typeface="宋体" panose="02010600030101010101" pitchFamily="2" charset="-122"/>
        </a:defRPr>
      </a:lvl1pPr>
    </p:titleStyle>
    <p:bodyStyle>
      <a:lvl1pPr marL="342900" indent="-3429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kumimoji="0" sz="3200" b="0" i="0" u="none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Arial" panose="020B0604020202020204"/>
          <a:ea typeface="宋体" panose="02010600030101010101" pitchFamily="2" charset="-122"/>
        </a:defRPr>
      </a:lvl1pPr>
      <a:lvl2pPr marL="742950" indent="-28575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Char char="§"/>
        <a:defRPr kumimoji="0" sz="2800" b="0" i="0" u="none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Arial" panose="020B0604020202020204"/>
          <a:ea typeface="宋体" panose="02010600030101010101" pitchFamily="2" charset="-122"/>
        </a:defRPr>
      </a:lvl2pPr>
      <a:lvl3pPr marL="11430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kumimoji="0" sz="2400" b="0" i="0" u="none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Arial" panose="020B0604020202020204"/>
          <a:ea typeface="宋体" panose="02010600030101010101" pitchFamily="2" charset="-122"/>
        </a:defRPr>
      </a:lvl3pPr>
      <a:lvl4pPr marL="16002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Char char="§"/>
        <a:defRPr kumimoji="0" sz="2000" b="0" i="0" u="none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Arial" panose="020B0604020202020204"/>
          <a:ea typeface="宋体" panose="02010600030101010101" pitchFamily="2" charset="-122"/>
        </a:defRPr>
      </a:lvl4pPr>
      <a:lvl5pPr marL="2057400" indent="-228600" algn="l" defTabSz="9144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kumimoji="0" sz="2000" b="0" i="0" u="none">
          <a:solidFill>
            <a:schemeClr val="tx1"/>
          </a:solidFill>
          <a:effectLst>
            <a:outerShdw blurRad="38100" dist="38100" dir="2700000" algn="tl">
              <a:schemeClr val="bg2"/>
            </a:outerShdw>
          </a:effectLst>
          <a:latin typeface="Arial" panose="020B0604020202020204"/>
          <a:ea typeface="宋体" panose="02010600030101010101" pitchFamily="2" charset="-12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1" name="矩形 990210"/>
          <p:cNvSpPr/>
          <p:nvPr/>
        </p:nvSpPr>
        <p:spPr>
          <a:xfrm>
            <a:off x="381000" y="2057400"/>
            <a:ext cx="8305800" cy="2895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/>
            <a:br>
              <a:rPr sz="3600" b="1">
                <a:solidFill>
                  <a:srgbClr val="FF3300"/>
                </a:solidFill>
                <a:ea typeface="黑体" panose="02010609060101010101" pitchFamily="2" charset="-122"/>
              </a:rPr>
            </a:br>
            <a:r>
              <a:rPr sz="4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三体系贯标培训</a:t>
            </a:r>
            <a:br>
              <a:rPr sz="3600" b="1">
                <a:solidFill>
                  <a:srgbClr val="FF3300"/>
                </a:solidFill>
                <a:latin typeface="Times New Roman" panose="02020603050405020304" pitchFamily="18" charset="0"/>
              </a:rPr>
            </a:br>
            <a:br>
              <a:rPr sz="3600" b="1">
                <a:solidFill>
                  <a:srgbClr val="FF3300"/>
                </a:solidFill>
              </a:rPr>
            </a:br>
            <a:br>
              <a:rPr sz="3200" b="1">
                <a:solidFill>
                  <a:srgbClr val="FF3300"/>
                </a:solidFill>
                <a:ea typeface="黑体" panose="02010609060101010101" pitchFamily="2" charset="-122"/>
              </a:rPr>
            </a:br>
            <a:r>
              <a:rPr sz="2800" b="1">
                <a:solidFill>
                  <a:srgbClr val="FF3300"/>
                </a:solidFill>
                <a:ea typeface="黑体" panose="02010609060101010101" pitchFamily="2" charset="-122"/>
              </a:rPr>
              <a:t>山西佳美医院设备有限公司</a:t>
            </a:r>
            <a:br>
              <a:rPr sz="2800" b="1">
                <a:solidFill>
                  <a:srgbClr val="FF3300"/>
                </a:solidFill>
                <a:ea typeface="黑体" panose="02010609060101010101" pitchFamily="2" charset="-122"/>
              </a:rPr>
            </a:br>
            <a:br>
              <a:rPr sz="2800" b="1">
                <a:solidFill>
                  <a:srgbClr val="FF3300"/>
                </a:solidFill>
                <a:ea typeface="黑体" panose="02010609060101010101" pitchFamily="2" charset="-122"/>
              </a:rPr>
            </a:br>
            <a:r>
              <a:rPr lang="en-US" altLang="zh-CN" sz="2800" b="1">
                <a:solidFill>
                  <a:srgbClr val="FF3300"/>
                </a:solidFill>
                <a:ea typeface="黑体" panose="02010609060101010101" pitchFamily="2" charset="-122"/>
              </a:rPr>
              <a:t>2021</a:t>
            </a:r>
            <a:r>
              <a:rPr sz="2800" b="1">
                <a:solidFill>
                  <a:srgbClr val="FF3300"/>
                </a:solidFill>
                <a:ea typeface="黑体" panose="02010609060101010101" pitchFamily="2" charset="-122"/>
              </a:rPr>
              <a:t>-</a:t>
            </a:r>
            <a:r>
              <a:rPr lang="en-US" altLang="zh-CN" sz="2800" b="1">
                <a:solidFill>
                  <a:srgbClr val="FF3300"/>
                </a:solidFill>
                <a:ea typeface="黑体" panose="02010609060101010101" pitchFamily="2" charset="-122"/>
              </a:rPr>
              <a:t>9</a:t>
            </a:r>
            <a:r>
              <a:rPr sz="2800" b="1">
                <a:solidFill>
                  <a:srgbClr val="FF3300"/>
                </a:solidFill>
                <a:ea typeface="黑体" panose="02010609060101010101" pitchFamily="2" charset="-122"/>
              </a:rPr>
              <a:t>-</a:t>
            </a:r>
            <a:r>
              <a:rPr lang="en-US" altLang="zh-CN" sz="2800" b="1">
                <a:solidFill>
                  <a:srgbClr val="FF3300"/>
                </a:solidFill>
                <a:ea typeface="黑体" panose="02010609060101010101" pitchFamily="2" charset="-122"/>
              </a:rPr>
              <a:t>1</a:t>
            </a:r>
            <a:endParaRPr lang="en-US" altLang="zh-CN" sz="2800" b="1">
              <a:solidFill>
                <a:srgbClr val="FF3300"/>
              </a:solidFill>
              <a:ea typeface="黑体" panose="02010609060101010101" pitchFamily="2" charset="-122"/>
            </a:endParaRPr>
          </a:p>
        </p:txBody>
      </p:sp>
      <p:sp>
        <p:nvSpPr>
          <p:cNvPr id="990212" name="矩形 990211"/>
          <p:cNvSpPr/>
          <p:nvPr/>
        </p:nvSpPr>
        <p:spPr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116FB5"/>
              </a:gs>
              <a:gs pos="100000">
                <a:schemeClr val="bg1"/>
              </a:gs>
            </a:gsLst>
            <a:lin ang="0" scaled="1"/>
          </a:gradFill>
          <a:ln>
            <a:noFill/>
            <a:miter lim="800000"/>
          </a:ln>
        </p:spPr>
      </p:sp>
      <p:sp>
        <p:nvSpPr>
          <p:cNvPr id="990213" name="矩形 990212"/>
          <p:cNvSpPr/>
          <p:nvPr/>
        </p:nvSpPr>
        <p:spPr>
          <a:xfrm flipH="1">
            <a:off x="0" y="5715000"/>
            <a:ext cx="9144000" cy="152400"/>
          </a:xfrm>
          <a:prstGeom prst="rect">
            <a:avLst/>
          </a:prstGeom>
          <a:gradFill rotWithShape="1">
            <a:gsLst>
              <a:gs pos="0">
                <a:srgbClr val="116FB5"/>
              </a:gs>
              <a:gs pos="100000">
                <a:schemeClr val="bg1"/>
              </a:gs>
            </a:gsLst>
            <a:lin ang="0" scaled="1"/>
          </a:gradFill>
          <a:ln>
            <a:noFill/>
            <a:miter lim="800000"/>
          </a:ln>
        </p:spPr>
      </p:sp>
      <p:sp>
        <p:nvSpPr>
          <p:cNvPr id="990214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90215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786" name="图片 101478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4787" name="矩形 101478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4788" name="矩形 101478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4789" name="标题 1014788"/>
          <p:cNvSpPr>
            <a:spLocks noGrp="1"/>
          </p:cNvSpPr>
          <p:nvPr>
            <p:ph type="title"/>
          </p:nvPr>
        </p:nvSpPr>
        <p:spPr>
          <a:xfrm>
            <a:off x="152400" y="762000"/>
            <a:ext cx="3657600" cy="555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2800"/>
              <a:t>2、体系整合的可行性</a:t>
            </a:r>
            <a:endParaRPr sz="2800"/>
          </a:p>
        </p:txBody>
      </p:sp>
      <p:sp>
        <p:nvSpPr>
          <p:cNvPr id="1014790" name="矩形 1014789"/>
          <p:cNvSpPr/>
          <p:nvPr/>
        </p:nvSpPr>
        <p:spPr>
          <a:xfrm>
            <a:off x="533400" y="1371600"/>
            <a:ext cx="8153400" cy="4419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rPr sz="2400"/>
              <a:t>（9）都提出用内部审核和管理评审来评价体系运行的适宜性、充分性和有效性；</a:t>
            </a:r>
            <a:endParaRPr sz="2400"/>
          </a:p>
          <a:p>
            <a:pPr lvl="0"/>
            <a:r>
              <a:rPr sz="2400"/>
              <a:t>（10）都要求对不符合（不合格）进行控制；</a:t>
            </a:r>
            <a:endParaRPr sz="2400"/>
          </a:p>
          <a:p>
            <a:pPr lvl="0"/>
            <a:r>
              <a:rPr sz="2400"/>
              <a:t>（11）都要求确定有关人员所必要的能力；</a:t>
            </a:r>
            <a:endParaRPr sz="2400"/>
          </a:p>
          <a:p>
            <a:pPr lvl="0"/>
            <a:r>
              <a:rPr sz="2400"/>
              <a:t>（12）都要求对文件进行控制；</a:t>
            </a:r>
            <a:endParaRPr sz="2400"/>
          </a:p>
          <a:p>
            <a:pPr lvl="0"/>
            <a:r>
              <a:rPr sz="2400"/>
              <a:t>（13）都要求对记录进行控制；</a:t>
            </a:r>
            <a:endParaRPr sz="2400"/>
          </a:p>
          <a:p>
            <a:pPr lvl="0"/>
            <a:r>
              <a:rPr sz="2400"/>
              <a:t>（14）都要求在体系运行中进行沟通与交流；</a:t>
            </a:r>
            <a:endParaRPr sz="2400"/>
          </a:p>
          <a:p>
            <a:pPr lvl="0"/>
            <a:r>
              <a:rPr sz="2400"/>
              <a:t>（15）都要求对监视和测量设备进行控制；</a:t>
            </a:r>
            <a:endParaRPr sz="2400"/>
          </a:p>
          <a:p>
            <a:pPr lvl="0"/>
            <a:r>
              <a:rPr sz="2400"/>
              <a:t>（16）都要求组织的最高管理者任命管理者代表，负责建立、保持和实施管理体系；</a:t>
            </a:r>
            <a:endParaRPr sz="2800"/>
          </a:p>
          <a:p>
            <a:pPr lvl="0">
              <a:buNone/>
            </a:pPr>
            <a:r>
              <a:rPr kumimoji="1" sz="2400">
                <a:latin typeface="Times New Roman" panose="02020603050405020304" pitchFamily="18" charset="0"/>
                <a:ea typeface="黑体" panose="02010609060101010101" pitchFamily="2" charset="-122"/>
              </a:rPr>
              <a:t>           </a:t>
            </a:r>
            <a:endParaRPr sz="2800"/>
          </a:p>
          <a:p>
            <a:pPr lvl="0">
              <a:buNone/>
            </a:pPr>
            <a:r>
              <a:rPr sz="2800"/>
              <a:t>   </a:t>
            </a:r>
            <a:endParaRPr sz="2800"/>
          </a:p>
        </p:txBody>
      </p:sp>
      <p:sp>
        <p:nvSpPr>
          <p:cNvPr id="1014791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479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62" name="图片 1013761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3763" name="矩形 1013762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3764" name="矩形 1013763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3765" name="标题 1013764"/>
          <p:cNvSpPr>
            <a:spLocks noGrp="1"/>
          </p:cNvSpPr>
          <p:nvPr>
            <p:ph type="title"/>
          </p:nvPr>
        </p:nvSpPr>
        <p:spPr>
          <a:xfrm>
            <a:off x="152400" y="1066800"/>
            <a:ext cx="3352800" cy="47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2800"/>
              <a:t>3、体系整合必要性</a:t>
            </a:r>
            <a:endParaRPr sz="2800"/>
          </a:p>
        </p:txBody>
      </p:sp>
      <p:sp>
        <p:nvSpPr>
          <p:cNvPr id="1013766" name="矩形 1013765"/>
          <p:cNvSpPr/>
          <p:nvPr/>
        </p:nvSpPr>
        <p:spPr>
          <a:xfrm>
            <a:off x="677862" y="2143125"/>
            <a:ext cx="7632700" cy="3311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rPr sz="2800"/>
              <a:t>—在同一组织内，有多项管理体系同时建立或实施，便产生了</a:t>
            </a:r>
            <a:r>
              <a:rPr sz="2800">
                <a:solidFill>
                  <a:srgbClr val="FF0066"/>
                </a:solidFill>
              </a:rPr>
              <a:t>对多项管理体系整合的需求</a:t>
            </a:r>
            <a:r>
              <a:rPr sz="2800"/>
              <a:t>，形成和发展了</a:t>
            </a:r>
            <a:r>
              <a:rPr sz="2800">
                <a:solidFill>
                  <a:srgbClr val="FF0066"/>
                </a:solidFill>
              </a:rPr>
              <a:t>整合型管理体系</a:t>
            </a:r>
            <a:r>
              <a:rPr sz="2800"/>
              <a:t>。</a:t>
            </a:r>
            <a:endParaRPr sz="2800"/>
          </a:p>
          <a:p>
            <a:pPr lvl="0">
              <a:buNone/>
            </a:pPr>
            <a:endParaRPr sz="2800"/>
          </a:p>
          <a:p>
            <a:pPr lvl="0">
              <a:buNone/>
            </a:pPr>
            <a:r>
              <a:rPr kumimoji="1" sz="2400">
                <a:latin typeface="Times New Roman" panose="02020603050405020304" pitchFamily="18" charset="0"/>
                <a:ea typeface="黑体" panose="02010609060101010101" pitchFamily="2" charset="-122"/>
              </a:rPr>
              <a:t>    减少工作量；提高管理效能；降低审核成本。</a:t>
            </a:r>
            <a:endParaRPr kumimoji="1" sz="24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3767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376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图片 99942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99427" name="矩形 99942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99428" name="矩形 99942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999429" name="标题 999428"/>
          <p:cNvSpPr>
            <a:spLocks noGrp="1"/>
          </p:cNvSpPr>
          <p:nvPr>
            <p:ph type="title"/>
          </p:nvPr>
        </p:nvSpPr>
        <p:spPr>
          <a:xfrm>
            <a:off x="381000" y="533400"/>
            <a:ext cx="6345238" cy="936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2800"/>
              <a:t>4、整合体系的概念和方法</a:t>
            </a:r>
            <a:endParaRPr sz="2800"/>
          </a:p>
        </p:txBody>
      </p:sp>
      <p:sp>
        <p:nvSpPr>
          <p:cNvPr id="999430" name="文本占位符 999429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4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rPr sz="2800"/>
              <a:t>整合型管理体系的概念</a:t>
            </a:r>
            <a:endParaRPr sz="2800"/>
          </a:p>
          <a:p>
            <a:pPr lvl="0">
              <a:buNone/>
            </a:pPr>
            <a:endParaRPr sz="2800"/>
          </a:p>
          <a:p>
            <a:pPr lvl="0">
              <a:buNone/>
            </a:pPr>
            <a:endParaRPr sz="2800"/>
          </a:p>
          <a:p>
            <a:pPr lvl="0">
              <a:buNone/>
            </a:pPr>
            <a:endParaRPr sz="2800"/>
          </a:p>
          <a:p>
            <a:pPr lvl="0">
              <a:buNone/>
            </a:pPr>
            <a:endParaRPr sz="2800"/>
          </a:p>
          <a:p>
            <a:pPr lvl="0"/>
            <a:r>
              <a:rPr sz="2800"/>
              <a:t>建立和实施整合管理体系方法</a:t>
            </a:r>
            <a:endParaRPr sz="2800"/>
          </a:p>
          <a:p>
            <a:pPr lvl="0">
              <a:buNone/>
            </a:pPr>
            <a:r>
              <a:rPr sz="2800"/>
              <a:t>  包括：</a:t>
            </a:r>
            <a:endParaRPr sz="2800"/>
          </a:p>
          <a:p>
            <a:pPr lvl="0">
              <a:buNone/>
            </a:pPr>
            <a:r>
              <a:rPr sz="2800"/>
              <a:t>   体系文件的整合和体系运行的整合两方面。</a:t>
            </a:r>
            <a:endParaRPr sz="2800"/>
          </a:p>
        </p:txBody>
      </p:sp>
      <p:sp>
        <p:nvSpPr>
          <p:cNvPr id="999431" name="矩形 999430"/>
          <p:cNvSpPr/>
          <p:nvPr/>
        </p:nvSpPr>
        <p:spPr>
          <a:xfrm>
            <a:off x="1066800" y="2209800"/>
            <a:ext cx="6913562" cy="1258888"/>
          </a:xfrm>
          <a:prstGeom prst="rect">
            <a:avLst/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kumimoji="0" sz="2800">
                <a:solidFill>
                  <a:srgbClr val="FF0066"/>
                </a:solidFill>
                <a:latin typeface="Arial" panose="020B0604020202020204"/>
              </a:rPr>
              <a:t>      </a:t>
            </a:r>
            <a:r>
              <a:rPr kumimoji="0">
                <a:solidFill>
                  <a:srgbClr val="FF0066"/>
                </a:solidFill>
                <a:latin typeface="Arial" panose="020B0604020202020204"/>
              </a:rPr>
              <a:t>按照质量管理、环境管理、职业健康安全管理等标准的要求，建立方针和目标并实现这些目标的统一体系。</a:t>
            </a:r>
            <a:endParaRPr kumimoji="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9943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9943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810" name="图片 101580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5811" name="矩形 101581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5812" name="矩形 101581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1015813" name="Picture 48" descr="1ISO质量论证（中）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2022475" cy="28781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015815" name="Text Box 59"/>
          <p:cNvSpPr/>
          <p:nvPr/>
        </p:nvSpPr>
        <p:spPr>
          <a:xfrm>
            <a:off x="1066800" y="4572000"/>
            <a:ext cx="1219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0" hangingPunct="0">
              <a:spcBef>
                <a:spcPct val="50000"/>
              </a:spcBef>
            </a:pPr>
            <a:r>
              <a:rPr kumimoji="0" sz="1800" b="1">
                <a:latin typeface="Arial" panose="020B0604020202020204"/>
              </a:rPr>
              <a:t>质量管理体系认证 </a:t>
            </a:r>
            <a:endParaRPr kumimoji="0" sz="1800" b="1">
              <a:latin typeface="Arial" panose="020B0604020202020204"/>
            </a:endParaRPr>
          </a:p>
        </p:txBody>
      </p:sp>
      <p:sp>
        <p:nvSpPr>
          <p:cNvPr id="1015816" name="Text Box 62"/>
          <p:cNvSpPr/>
          <p:nvPr/>
        </p:nvSpPr>
        <p:spPr>
          <a:xfrm>
            <a:off x="7156450" y="4556125"/>
            <a:ext cx="1219200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0" hangingPunct="0">
              <a:spcBef>
                <a:spcPct val="50000"/>
              </a:spcBef>
            </a:pPr>
            <a:r>
              <a:rPr kumimoji="0" sz="1800" b="1">
                <a:latin typeface="Arial" panose="020B0604020202020204"/>
              </a:rPr>
              <a:t>计量认证</a:t>
            </a:r>
            <a:endParaRPr kumimoji="0" sz="1800" b="1">
              <a:latin typeface="Arial" panose="020B0604020202020204"/>
            </a:endParaRPr>
          </a:p>
        </p:txBody>
      </p:sp>
      <p:pic>
        <p:nvPicPr>
          <p:cNvPr id="1015817" name="图片 1015816"/>
          <p:cNvPicPr/>
          <p:nvPr/>
        </p:nvPicPr>
        <p:blipFill>
          <a:blip r:embed="rId3"/>
          <a:stretch>
            <a:fillRect/>
          </a:stretch>
        </p:blipFill>
        <p:spPr>
          <a:xfrm>
            <a:off x="2730500" y="1612900"/>
            <a:ext cx="1917700" cy="28765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015818" name="图片 1015817"/>
          <p:cNvPicPr/>
          <p:nvPr/>
        </p:nvPicPr>
        <p:blipFill>
          <a:blip r:embed="rId4"/>
          <a:stretch>
            <a:fillRect/>
          </a:stretch>
        </p:blipFill>
        <p:spPr>
          <a:xfrm>
            <a:off x="4673600" y="1600200"/>
            <a:ext cx="1917700" cy="28765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5819" name="Text Box 62"/>
          <p:cNvSpPr/>
          <p:nvPr/>
        </p:nvSpPr>
        <p:spPr>
          <a:xfrm>
            <a:off x="5105400" y="4572000"/>
            <a:ext cx="1219200" cy="9159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0" hangingPunct="0">
              <a:spcBef>
                <a:spcPct val="50000"/>
              </a:spcBef>
            </a:pPr>
            <a:r>
              <a:rPr kumimoji="0" sz="1800" b="1">
                <a:latin typeface="Arial" panose="020B0604020202020204"/>
              </a:rPr>
              <a:t>职业健康安全管理体系认证</a:t>
            </a:r>
            <a:endParaRPr kumimoji="0" sz="1800" b="1">
              <a:latin typeface="Arial" panose="020B0604020202020204"/>
            </a:endParaRPr>
          </a:p>
        </p:txBody>
      </p:sp>
      <p:sp>
        <p:nvSpPr>
          <p:cNvPr id="1015820" name="Text Box 62"/>
          <p:cNvSpPr/>
          <p:nvPr/>
        </p:nvSpPr>
        <p:spPr>
          <a:xfrm>
            <a:off x="2895600" y="4572000"/>
            <a:ext cx="1600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0" hangingPunct="0">
              <a:spcBef>
                <a:spcPct val="50000"/>
              </a:spcBef>
            </a:pPr>
            <a:r>
              <a:rPr kumimoji="0" sz="1800" b="1">
                <a:latin typeface="Arial" panose="020B0604020202020204"/>
              </a:rPr>
              <a:t>环境管理体系认证</a:t>
            </a:r>
            <a:endParaRPr kumimoji="0" sz="1800" b="1">
              <a:latin typeface="Arial" panose="020B0604020202020204"/>
            </a:endParaRPr>
          </a:p>
        </p:txBody>
      </p:sp>
      <p:sp>
        <p:nvSpPr>
          <p:cNvPr id="1015821" name="矩形 1015820"/>
          <p:cNvSpPr/>
          <p:nvPr/>
        </p:nvSpPr>
        <p:spPr>
          <a:xfrm>
            <a:off x="457200" y="762000"/>
            <a:ext cx="4805680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35000"/>
              </a:lnSpc>
            </a:pPr>
            <a:r>
              <a:rPr sz="3600"/>
              <a:t>5、公司</a:t>
            </a:r>
            <a:r>
              <a:rPr sz="3600"/>
              <a:t>三个体系认证</a:t>
            </a:r>
            <a:endParaRPr sz="3600"/>
          </a:p>
        </p:txBody>
      </p:sp>
      <p:sp>
        <p:nvSpPr>
          <p:cNvPr id="101582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582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834" name="图片 101683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6835" name="矩形 101683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6836" name="矩形 101683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6837" name="矩形 1016836"/>
          <p:cNvSpPr/>
          <p:nvPr/>
        </p:nvSpPr>
        <p:spPr>
          <a:xfrm>
            <a:off x="457200" y="762000"/>
            <a:ext cx="4176712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35000"/>
              </a:lnSpc>
            </a:pPr>
            <a:r>
              <a:rPr sz="3600"/>
              <a:t>5、公司四个体系认证</a:t>
            </a:r>
            <a:endParaRPr sz="3600"/>
          </a:p>
        </p:txBody>
      </p:sp>
      <p:sp>
        <p:nvSpPr>
          <p:cNvPr id="1016838" name="矩形 1016837"/>
          <p:cNvSpPr/>
          <p:nvPr/>
        </p:nvSpPr>
        <p:spPr>
          <a:xfrm>
            <a:off x="1219200" y="1447800"/>
            <a:ext cx="6324600" cy="432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2640" tIns="914112" rIns="1142640" bIns="914112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457200" algn="just"/>
            <a:r>
              <a:rPr sz="2800" b="1">
                <a:solidFill>
                  <a:srgbClr val="FF0000"/>
                </a:solidFill>
                <a:ea typeface="华文行楷" pitchFamily="2" charset="-122"/>
              </a:rPr>
              <a:t>公司的管理方针</a:t>
            </a:r>
            <a:r>
              <a:rPr sz="2800" b="1">
                <a:solidFill>
                  <a:srgbClr val="FF0000"/>
                </a:solidFill>
                <a:ea typeface="华文新魏" pitchFamily="2" charset="-122"/>
              </a:rPr>
              <a:t>：</a:t>
            </a:r>
            <a:endParaRPr sz="2800">
              <a:ea typeface="Times New Roman" panose="02020603050405020304" pitchFamily="18" charset="0"/>
            </a:endParaRPr>
          </a:p>
          <a:p>
            <a:pPr marL="0" lvl="0" indent="457200" algn="just" eaLnBrk="0" hangingPunct="0"/>
            <a:r>
              <a:rPr sz="2800" b="1">
                <a:solidFill>
                  <a:srgbClr val="0000FF"/>
                </a:solidFill>
                <a:ea typeface="华文新魏" pitchFamily="2" charset="-122"/>
              </a:rPr>
              <a:t>质量第一、安全至上；</a:t>
            </a:r>
            <a:endParaRPr sz="2800">
              <a:ea typeface="Times New Roman" panose="02020603050405020304" pitchFamily="18" charset="0"/>
            </a:endParaRPr>
          </a:p>
          <a:p>
            <a:pPr marL="0" lvl="0" indent="457200" algn="just" eaLnBrk="0" hangingPunct="0"/>
            <a:r>
              <a:rPr sz="2800" b="1">
                <a:solidFill>
                  <a:srgbClr val="0000FF"/>
                </a:solidFill>
                <a:ea typeface="华文新魏" pitchFamily="2" charset="-122"/>
              </a:rPr>
              <a:t>以人为本、保护环境。</a:t>
            </a:r>
            <a:endParaRPr sz="2800">
              <a:ea typeface="Times New Roman" panose="02020603050405020304" pitchFamily="18" charset="0"/>
            </a:endParaRPr>
          </a:p>
          <a:p>
            <a:pPr marL="0" lvl="0" indent="457200" algn="just" eaLnBrk="0" hangingPunct="0"/>
            <a:r>
              <a:rPr sz="2800" b="1">
                <a:solidFill>
                  <a:srgbClr val="0000FF"/>
                </a:solidFill>
                <a:ea typeface="华文新魏" pitchFamily="2" charset="-122"/>
              </a:rPr>
              <a:t>客观公正、服务社会；</a:t>
            </a:r>
            <a:endParaRPr sz="2800">
              <a:ea typeface="Times New Roman" panose="02020603050405020304" pitchFamily="18" charset="0"/>
            </a:endParaRPr>
          </a:p>
          <a:p>
            <a:pPr marL="0" lvl="0" indent="457200" algn="just" eaLnBrk="0" hangingPunct="0"/>
            <a:r>
              <a:rPr sz="2800" b="1">
                <a:solidFill>
                  <a:srgbClr val="0000FF"/>
                </a:solidFill>
                <a:ea typeface="华文新魏" pitchFamily="2" charset="-122"/>
              </a:rPr>
              <a:t>持续改进、争创一流。</a:t>
            </a:r>
            <a:endParaRPr sz="2800">
              <a:ea typeface="Times New Roman" panose="02020603050405020304" pitchFamily="18" charset="0"/>
            </a:endParaRPr>
          </a:p>
          <a:p>
            <a:pPr marL="0" lvl="0" indent="457200" eaLnBrk="0" hangingPunct="0"/>
            <a:endParaRPr sz="2800">
              <a:ea typeface="Times New Roman" panose="02020603050405020304" pitchFamily="18" charset="0"/>
            </a:endParaRPr>
          </a:p>
        </p:txBody>
      </p:sp>
      <p:sp>
        <p:nvSpPr>
          <p:cNvPr id="101683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684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858" name="图片 1017857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7859" name="矩形 101785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7860" name="矩形 101785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7861" name="矩形 1017860"/>
          <p:cNvSpPr/>
          <p:nvPr/>
        </p:nvSpPr>
        <p:spPr>
          <a:xfrm>
            <a:off x="457200" y="762000"/>
            <a:ext cx="4176712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35000"/>
              </a:lnSpc>
            </a:pPr>
            <a:r>
              <a:rPr sz="3600"/>
              <a:t>5、公司四个体系认证</a:t>
            </a:r>
            <a:endParaRPr sz="3600"/>
          </a:p>
        </p:txBody>
      </p:sp>
      <p:sp>
        <p:nvSpPr>
          <p:cNvPr id="1017862" name="矩形 1017861"/>
          <p:cNvSpPr/>
          <p:nvPr/>
        </p:nvSpPr>
        <p:spPr>
          <a:xfrm>
            <a:off x="762000" y="381000"/>
            <a:ext cx="7772400" cy="6678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2640" tIns="914112" rIns="1142640" bIns="914112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algn="just">
              <a:tabLst>
                <a:tab pos="639445" algn="l"/>
                <a:tab pos="4791075" algn="l"/>
              </a:tabLst>
            </a:pPr>
            <a:r>
              <a:rPr b="1">
                <a:solidFill>
                  <a:srgbClr val="FF0000"/>
                </a:solidFill>
                <a:ea typeface="华文行楷" pitchFamily="2" charset="-122"/>
              </a:rPr>
              <a:t>管理目标</a:t>
            </a:r>
            <a:r>
              <a:rPr b="1">
                <a:solidFill>
                  <a:srgbClr val="FF0000"/>
                </a:solidFill>
                <a:ea typeface="华文新魏" pitchFamily="2" charset="-122"/>
              </a:rPr>
              <a:t>：</a:t>
            </a:r>
            <a:endParaRPr sz="10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FF00FF"/>
                </a:solidFill>
                <a:ea typeface="华文行楷" pitchFamily="2" charset="-122"/>
              </a:rPr>
              <a:t>质量管理：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1、产品质量合格率100%，优良率95%；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2、每年创市级优秀工程2～3项；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3、顾客满意率＞95%；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FF00FF"/>
                </a:solidFill>
                <a:ea typeface="华文行楷" pitchFamily="2" charset="-122"/>
              </a:rPr>
              <a:t>环境管理：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4、不发生质量、环境、安全的重大投诉或处罚事件；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5、污水排放符合DB31/199-1997 二类二级标准要求；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6、作业噪声排放符合GB12523-1990标准要求；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7、固体及危险废弃物处置受控100％；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8、电、水、办公用纸等消耗同比下降1％；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FF00FF"/>
                </a:solidFill>
                <a:ea typeface="华文行楷" pitchFamily="2" charset="-122"/>
              </a:rPr>
              <a:t>职业健康安全管理：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9、火灾事故发生0起；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10、次责及以上责任重大交通事故0起；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11、重伤、死亡事故0起；轻伤不超过3起；</a:t>
            </a:r>
            <a:endParaRPr sz="1800">
              <a:ea typeface="Times New Roman" panose="02020603050405020304" pitchFamily="18" charset="0"/>
            </a:endParaRPr>
          </a:p>
          <a:p>
            <a:pPr marL="0" lvl="0" indent="0" algn="just" eaLnBrk="0" hangingPunct="0">
              <a:tabLst>
                <a:tab pos="639445" algn="l"/>
                <a:tab pos="4791075" algn="l"/>
              </a:tabLst>
            </a:pPr>
            <a:r>
              <a:rPr sz="1800" b="1">
                <a:solidFill>
                  <a:srgbClr val="0000FF"/>
                </a:solidFill>
                <a:ea typeface="华文新魏" pitchFamily="2" charset="-122"/>
              </a:rPr>
              <a:t>12、群体性食物中毒事故0起。</a:t>
            </a:r>
            <a:endParaRPr sz="1800">
              <a:ea typeface="Times New Roman" panose="02020603050405020304" pitchFamily="18" charset="0"/>
            </a:endParaRPr>
          </a:p>
          <a:p>
            <a:pPr marL="0" lvl="0" indent="0" eaLnBrk="0" hangingPunct="0">
              <a:tabLst>
                <a:tab pos="639445" algn="l"/>
                <a:tab pos="4791075" algn="l"/>
              </a:tabLst>
            </a:pPr>
            <a:endParaRPr sz="1800">
              <a:ea typeface="Times New Roman" panose="02020603050405020304" pitchFamily="18" charset="0"/>
            </a:endParaRPr>
          </a:p>
        </p:txBody>
      </p:sp>
      <p:sp>
        <p:nvSpPr>
          <p:cNvPr id="101786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786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882" name="图片 1018881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8883" name="矩形 1018882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8884" name="矩形 1018883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8885" name="矩形 1018884"/>
          <p:cNvSpPr/>
          <p:nvPr/>
        </p:nvSpPr>
        <p:spPr>
          <a:xfrm>
            <a:off x="457200" y="762000"/>
            <a:ext cx="488886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35000"/>
              </a:lnSpc>
            </a:pPr>
            <a:r>
              <a:rPr sz="3600"/>
              <a:t>5、公司</a:t>
            </a:r>
            <a:r>
              <a:rPr sz="3600"/>
              <a:t>三个体系认证</a:t>
            </a:r>
            <a:endParaRPr sz="3600"/>
          </a:p>
        </p:txBody>
      </p:sp>
      <p:sp>
        <p:nvSpPr>
          <p:cNvPr id="1018886" name="矩形 1018885"/>
          <p:cNvSpPr/>
          <p:nvPr/>
        </p:nvSpPr>
        <p:spPr>
          <a:xfrm>
            <a:off x="-228600" y="1219200"/>
            <a:ext cx="9144000" cy="28022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71244" tIns="755412" rIns="971244" bIns="755412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sz="4800">
                <a:ea typeface="华文行楷" pitchFamily="2" charset="-122"/>
              </a:rPr>
              <a:t>  管 理 手 册</a:t>
            </a:r>
            <a:endParaRPr sz="1000">
              <a:ea typeface="Times New Roman" panose="02020603050405020304" pitchFamily="18" charset="0"/>
            </a:endParaRPr>
          </a:p>
          <a:p>
            <a:pPr lvl="0" algn="ctr" eaLnBrk="0" hangingPunct="0"/>
            <a:r>
              <a:rPr sz="2600" b="1">
                <a:ea typeface="Times New Roman" panose="02020603050405020304" pitchFamily="18" charset="0"/>
              </a:rPr>
              <a:t>     20</a:t>
            </a:r>
            <a:r>
              <a:rPr lang="en-US" altLang="zh-CN" sz="2600" b="1">
                <a:ea typeface="Times New Roman" panose="02020603050405020304" pitchFamily="18" charset="0"/>
              </a:rPr>
              <a:t>21</a:t>
            </a:r>
            <a:r>
              <a:rPr sz="2600" b="1">
                <a:ea typeface="Times New Roman" panose="02020603050405020304" pitchFamily="18" charset="0"/>
              </a:rPr>
              <a:t>版</a:t>
            </a:r>
            <a:endParaRPr sz="1000">
              <a:ea typeface="Times New Roman" panose="02020603050405020304" pitchFamily="18" charset="0"/>
            </a:endParaRPr>
          </a:p>
          <a:p>
            <a:pPr lvl="0" eaLnBrk="0" hangingPunct="0"/>
            <a:endParaRPr sz="1000">
              <a:ea typeface="Times New Roman" panose="02020603050405020304" pitchFamily="18" charset="0"/>
            </a:endParaRPr>
          </a:p>
        </p:txBody>
      </p:sp>
      <p:sp>
        <p:nvSpPr>
          <p:cNvPr id="1018887" name="矩形 1018886"/>
          <p:cNvSpPr/>
          <p:nvPr/>
        </p:nvSpPr>
        <p:spPr>
          <a:xfrm>
            <a:off x="1524000" y="4572000"/>
            <a:ext cx="6400800" cy="1168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/>
            <a:br>
              <a:rPr kumimoji="0" sz="600">
                <a:latin typeface="Arial" panose="020B0604020202020204"/>
              </a:rPr>
            </a:br>
            <a:endParaRPr kumimoji="0" sz="1000">
              <a:ea typeface="Times New Roman" panose="02020603050405020304" pitchFamily="18" charset="0"/>
            </a:endParaRPr>
          </a:p>
          <a:p>
            <a:pPr lvl="0" algn="ctr" eaLnBrk="0" hangingPunct="0"/>
            <a:r>
              <a:rPr kumimoji="0" sz="1500">
                <a:ea typeface="Times New Roman" panose="02020603050405020304" pitchFamily="18" charset="0"/>
              </a:rPr>
              <a:t>山西佳美医院</a:t>
            </a:r>
            <a:r>
              <a:rPr kumimoji="0" sz="1500">
                <a:ea typeface="Times New Roman" panose="02020603050405020304" pitchFamily="18" charset="0"/>
              </a:rPr>
              <a:t>设备有限公司</a:t>
            </a:r>
            <a:endParaRPr kumimoji="0" sz="1000">
              <a:ea typeface="Times New Roman" panose="02020603050405020304" pitchFamily="18" charset="0"/>
            </a:endParaRPr>
          </a:p>
          <a:p>
            <a:pPr lvl="0" algn="ctr" eaLnBrk="0" hangingPunct="0"/>
            <a:r>
              <a:rPr kumimoji="0" sz="1500">
                <a:ea typeface="Times New Roman" panose="02020603050405020304" pitchFamily="18" charset="0"/>
              </a:rPr>
              <a:t>二Ｏ一Ｏ年六月十五日起施行</a:t>
            </a:r>
            <a:br>
              <a:rPr kumimoji="0" sz="1000">
                <a:ea typeface="Times New Roman" panose="02020603050405020304" pitchFamily="18" charset="0"/>
              </a:rPr>
            </a:br>
            <a:endParaRPr kumimoji="0" sz="1000">
              <a:ea typeface="Times New Roman" panose="02020603050405020304" pitchFamily="18" charset="0"/>
            </a:endParaRPr>
          </a:p>
          <a:p>
            <a:pPr lvl="0" eaLnBrk="0" hangingPunct="0"/>
            <a:endParaRPr kumimoji="0" sz="1400">
              <a:latin typeface="Arial" panose="020B0604020202020204"/>
            </a:endParaRPr>
          </a:p>
        </p:txBody>
      </p:sp>
      <p:cxnSp>
        <p:nvCxnSpPr>
          <p:cNvPr id="1018888" name="直接连接符 1018887"/>
          <p:cNvCxnSpPr/>
          <p:nvPr/>
        </p:nvCxnSpPr>
        <p:spPr>
          <a:xfrm>
            <a:off x="638175" y="10679112"/>
            <a:ext cx="6029325" cy="0"/>
          </a:xfrm>
          <a:prstGeom prst="line">
            <a:avLst/>
          </a:prstGeom>
          <a:noFill/>
          <a:ln w="19050">
            <a:solidFill>
              <a:srgbClr val="990000"/>
            </a:solidFill>
            <a:miter lim="800000"/>
          </a:ln>
        </p:spPr>
      </p:cxnSp>
      <p:sp>
        <p:nvSpPr>
          <p:cNvPr id="1018889" name="矩形 1018888"/>
          <p:cNvSpPr/>
          <p:nvPr/>
        </p:nvSpPr>
        <p:spPr>
          <a:xfrm>
            <a:off x="0" y="5403850"/>
            <a:ext cx="91440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kumimoji="0" sz="1400">
              <a:latin typeface="Arial" panose="020B0604020202020204"/>
            </a:endParaRPr>
          </a:p>
        </p:txBody>
      </p:sp>
      <p:sp>
        <p:nvSpPr>
          <p:cNvPr id="101889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889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690" name="图片 101068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0691" name="矩形 101069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0692" name="矩形 101069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0701" name="矩形 1010700"/>
          <p:cNvSpPr/>
          <p:nvPr/>
        </p:nvSpPr>
        <p:spPr>
          <a:xfrm>
            <a:off x="228600" y="685800"/>
            <a:ext cx="489902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35000"/>
              </a:lnSpc>
            </a:pPr>
            <a:r>
              <a:rPr sz="3600"/>
              <a:t>5、公司</a:t>
            </a:r>
            <a:r>
              <a:rPr sz="3600"/>
              <a:t>三个体系认证</a:t>
            </a:r>
            <a:endParaRPr sz="3600"/>
          </a:p>
        </p:txBody>
      </p:sp>
      <p:cxnSp>
        <p:nvCxnSpPr>
          <p:cNvPr id="1010704" name="直接连接符 1010703"/>
          <p:cNvCxnSpPr/>
          <p:nvPr/>
        </p:nvCxnSpPr>
        <p:spPr>
          <a:xfrm>
            <a:off x="638175" y="10679112"/>
            <a:ext cx="6029325" cy="0"/>
          </a:xfrm>
          <a:prstGeom prst="line">
            <a:avLst/>
          </a:prstGeom>
          <a:noFill/>
          <a:ln w="19050">
            <a:solidFill>
              <a:srgbClr val="990000"/>
            </a:solidFill>
            <a:miter lim="800000"/>
          </a:ln>
        </p:spPr>
      </p:cxnSp>
      <p:sp>
        <p:nvSpPr>
          <p:cNvPr id="1010714" name="矩形 1010713"/>
          <p:cNvSpPr/>
          <p:nvPr/>
        </p:nvSpPr>
        <p:spPr>
          <a:xfrm>
            <a:off x="0" y="5403850"/>
            <a:ext cx="91440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endParaRPr kumimoji="0" sz="1400">
              <a:latin typeface="Arial" panose="020B0604020202020204"/>
            </a:endParaRPr>
          </a:p>
        </p:txBody>
      </p:sp>
      <p:sp>
        <p:nvSpPr>
          <p:cNvPr id="1010715" name="矩形 1010714"/>
          <p:cNvSpPr/>
          <p:nvPr/>
        </p:nvSpPr>
        <p:spPr>
          <a:xfrm>
            <a:off x="1676400" y="1881188"/>
            <a:ext cx="3860800" cy="52657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kumimoji="0" b="1" u="sng">
                <a:solidFill>
                  <a:srgbClr val="009900"/>
                </a:solidFill>
                <a:latin typeface="Arial" panose="020B0604020202020204"/>
                <a:ea typeface="黑体" panose="02010609060101010101" pitchFamily="2" charset="-122"/>
                <a:hlinkClick r:id="" action="ppaction://noaction"/>
              </a:rPr>
              <a:t>管理方针、管理目标发布令</a:t>
            </a:r>
            <a:endParaRPr kumimoji="0" b="1">
              <a:solidFill>
                <a:srgbClr val="009900"/>
              </a:solidFill>
              <a:latin typeface="Arial" panose="020B0604020202020204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Arial" panose="020B0604020202020204"/>
                <a:ea typeface="黑体" panose="02010609060101010101" pitchFamily="2" charset="-122"/>
                <a:hlinkClick r:id="" action="ppaction://noaction"/>
              </a:rPr>
              <a:t>批   准</a:t>
            </a:r>
            <a:endParaRPr kumimoji="0" b="1">
              <a:solidFill>
                <a:srgbClr val="009900"/>
              </a:solidFill>
              <a:latin typeface="Arial" panose="020B0604020202020204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Arial" panose="020B0604020202020204"/>
                <a:ea typeface="黑体" panose="02010609060101010101" pitchFamily="2" charset="-122"/>
                <a:hlinkClick r:id="" action="ppaction://noaction"/>
              </a:rPr>
              <a:t>前   言</a:t>
            </a:r>
            <a:endParaRPr kumimoji="0" b="1">
              <a:solidFill>
                <a:srgbClr val="009900"/>
              </a:solidFill>
              <a:latin typeface="Arial" panose="020B0604020202020204"/>
              <a:ea typeface="黑体" panose="02010609060101010101" pitchFamily="2" charset="-122"/>
            </a:endParaRPr>
          </a:p>
          <a:p>
            <a:pPr lvl="0"/>
            <a:r>
              <a:rPr kumimoji="0" lang="zh-CN" altLang="it-IT" b="1" u="sng">
                <a:solidFill>
                  <a:srgbClr val="009900"/>
                </a:solidFill>
                <a:latin typeface="Arial" panose="020B0604020202020204"/>
                <a:ea typeface="黑体" panose="02010609060101010101" pitchFamily="2" charset="-122"/>
                <a:hlinkClick r:id="" action="ppaction://noaction"/>
              </a:rPr>
              <a:t>1．范围</a:t>
            </a:r>
            <a:endParaRPr kumimoji="0" b="1">
              <a:solidFill>
                <a:srgbClr val="009900"/>
              </a:solidFill>
              <a:latin typeface="Arial" panose="020B0604020202020204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Arial" panose="020B0604020202020204"/>
                <a:ea typeface="黑体" panose="02010609060101010101" pitchFamily="2" charset="-122"/>
                <a:hlinkClick r:id="" action="ppaction://noaction"/>
              </a:rPr>
              <a:t>2．引用标准</a:t>
            </a:r>
            <a:endParaRPr kumimoji="0" b="1">
              <a:solidFill>
                <a:srgbClr val="009900"/>
              </a:solidFill>
              <a:latin typeface="Arial" panose="020B0604020202020204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Arial" panose="020B0604020202020204"/>
                <a:ea typeface="黑体" panose="02010609060101010101" pitchFamily="2" charset="-122"/>
                <a:hlinkClick r:id="" action="ppaction://noaction"/>
              </a:rPr>
              <a:t>3．术语和定义</a:t>
            </a:r>
            <a:endParaRPr kumimoji="0" b="1">
              <a:solidFill>
                <a:srgbClr val="009900"/>
              </a:solidFill>
              <a:latin typeface="Arial" panose="020B0604020202020204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宋体" panose="02010600030101010101" pitchFamily="2" charset="-122"/>
                <a:ea typeface="黑体" panose="02010609060101010101" pitchFamily="2" charset="-122"/>
                <a:hlinkClick r:id="" action="ppaction://noaction"/>
              </a:rPr>
              <a:t>4．管理体系</a:t>
            </a:r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宋体" panose="02010600030101010101" pitchFamily="2" charset="-122"/>
                <a:ea typeface="黑体" panose="02010609060101010101" pitchFamily="2" charset="-122"/>
                <a:hlinkClick r:id="" action="ppaction://noaction"/>
              </a:rPr>
              <a:t>5．管理职责</a:t>
            </a:r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宋体" panose="02010600030101010101" pitchFamily="2" charset="-122"/>
                <a:ea typeface="黑体" panose="02010609060101010101" pitchFamily="2" charset="-122"/>
              </a:rPr>
              <a:t>6．资源管理</a:t>
            </a:r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宋体" panose="02010600030101010101" pitchFamily="2" charset="-122"/>
                <a:ea typeface="黑体" panose="02010609060101010101" pitchFamily="2" charset="-122"/>
                <a:hlinkClick r:id="" action="ppaction://noaction"/>
              </a:rPr>
              <a:t>7．产品实现</a:t>
            </a:r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宋体" panose="02010600030101010101" pitchFamily="2" charset="-122"/>
                <a:ea typeface="黑体" panose="02010609060101010101" pitchFamily="2" charset="-122"/>
                <a:hlinkClick r:id="" action="ppaction://noaction"/>
              </a:rPr>
              <a:t>8．测量、分析和改进</a:t>
            </a:r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r>
              <a:rPr kumimoji="0" b="1" u="sng">
                <a:solidFill>
                  <a:srgbClr val="009900"/>
                </a:solidFill>
                <a:latin typeface="宋体" panose="02010600030101010101" pitchFamily="2" charset="-122"/>
                <a:ea typeface="黑体" panose="02010609060101010101" pitchFamily="2" charset="-122"/>
                <a:hlinkClick r:id="" action="ppaction://noaction"/>
              </a:rPr>
              <a:t>9．手册管理</a:t>
            </a:r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endParaRPr kumimoji="0" b="1" u="sng">
              <a:solidFill>
                <a:srgbClr val="009900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  <a:p>
            <a:pPr lvl="0"/>
            <a:endParaRPr kumimoji="0" sz="2800" u="sng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10717" name="矩形 1010716"/>
          <p:cNvSpPr/>
          <p:nvPr/>
        </p:nvSpPr>
        <p:spPr>
          <a:xfrm>
            <a:off x="2438400" y="1295400"/>
            <a:ext cx="4176712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35000"/>
              </a:lnSpc>
            </a:pPr>
            <a:r>
              <a:rPr sz="3600"/>
              <a:t>管理手册主要内容</a:t>
            </a:r>
            <a:endParaRPr sz="3600"/>
          </a:p>
        </p:txBody>
      </p:sp>
      <p:sp>
        <p:nvSpPr>
          <p:cNvPr id="101071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071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730" name="图片 96972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69731" name="矩形 96973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第二部分、常规工作流程</a:t>
            </a:r>
            <a:r>
              <a:rPr sz="3000" b="1">
                <a:solidFill>
                  <a:srgbClr val="000099"/>
                </a:solidFill>
                <a:ea typeface="黑体" panose="02010609060101010101" pitchFamily="2" charset="-122"/>
              </a:rPr>
              <a:t> </a:t>
            </a:r>
            <a:endParaRPr sz="3000" b="1">
              <a:solidFill>
                <a:srgbClr val="000099"/>
              </a:solidFill>
              <a:ea typeface="黑体" panose="02010609060101010101" pitchFamily="2" charset="-122"/>
            </a:endParaRPr>
          </a:p>
        </p:txBody>
      </p:sp>
      <p:sp>
        <p:nvSpPr>
          <p:cNvPr id="969732" name="矩形 96973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69733" name="图片 969732"/>
          <p:cNvPicPr/>
          <p:nvPr/>
        </p:nvPicPr>
        <p:blipFill>
          <a:blip r:embed="rId2"/>
          <a:srcRect t="3749" b="46574"/>
          <a:stretch>
            <a:fillRect/>
          </a:stretch>
        </p:blipFill>
        <p:spPr>
          <a:xfrm>
            <a:off x="1371600" y="381000"/>
            <a:ext cx="5867400" cy="6248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6973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6973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754" name="图片 97075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0755" name="矩形 97075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第二部分、常规工作流程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0756" name="矩形 97075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0757" name="图片 970756"/>
          <p:cNvPicPr/>
          <p:nvPr/>
        </p:nvPicPr>
        <p:blipFill>
          <a:blip r:embed="rId2"/>
          <a:srcRect t="52647"/>
          <a:stretch>
            <a:fillRect/>
          </a:stretch>
        </p:blipFill>
        <p:spPr>
          <a:xfrm>
            <a:off x="1676400" y="762000"/>
            <a:ext cx="558165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075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075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5" name="矩形 873474"/>
          <p:cNvSpPr/>
          <p:nvPr/>
        </p:nvSpPr>
        <p:spPr>
          <a:xfrm>
            <a:off x="1295400" y="1752600"/>
            <a:ext cx="7162800" cy="297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>
              <a:lnSpc>
                <a:spcPct val="150000"/>
              </a:lnSpc>
            </a:pPr>
            <a:br>
              <a:rPr sz="3600" b="1">
                <a:solidFill>
                  <a:srgbClr val="FF3300"/>
                </a:solidFill>
                <a:ea typeface="黑体" panose="02010609060101010101" pitchFamily="2" charset="-122"/>
              </a:rPr>
            </a:br>
            <a:r>
              <a:rPr sz="3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主要内容：</a:t>
            </a:r>
            <a:br>
              <a:rPr sz="36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第一部分、整合型管理体系简介；</a:t>
            </a:r>
            <a:b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第二部分、勘察项目常规工作流程；</a:t>
            </a:r>
            <a:b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</a:br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第三部分、岩土公司三体系文件运行记录</a:t>
            </a:r>
            <a:r>
              <a:rPr sz="3000" b="1">
                <a:solidFill>
                  <a:srgbClr val="000099"/>
                </a:solidFill>
                <a:ea typeface="黑体" panose="02010609060101010101" pitchFamily="2" charset="-122"/>
              </a:rPr>
              <a:t> </a:t>
            </a:r>
            <a:endParaRPr sz="3000" b="1">
              <a:solidFill>
                <a:srgbClr val="000099"/>
              </a:solidFill>
              <a:ea typeface="黑体" panose="02010609060101010101" pitchFamily="2" charset="-122"/>
            </a:endParaRPr>
          </a:p>
        </p:txBody>
      </p:sp>
      <p:sp>
        <p:nvSpPr>
          <p:cNvPr id="873476" name="矩形 873475"/>
          <p:cNvSpPr/>
          <p:nvPr/>
        </p:nvSpPr>
        <p:spPr>
          <a:xfrm>
            <a:off x="0" y="685800"/>
            <a:ext cx="9144000" cy="152400"/>
          </a:xfrm>
          <a:prstGeom prst="rect">
            <a:avLst/>
          </a:prstGeom>
          <a:gradFill rotWithShape="1">
            <a:gsLst>
              <a:gs pos="0">
                <a:srgbClr val="116FB5"/>
              </a:gs>
              <a:gs pos="100000">
                <a:schemeClr val="bg1"/>
              </a:gs>
            </a:gsLst>
            <a:lin ang="0" scaled="1"/>
          </a:gradFill>
          <a:ln>
            <a:noFill/>
            <a:miter lim="800000"/>
          </a:ln>
        </p:spPr>
      </p:sp>
      <p:sp>
        <p:nvSpPr>
          <p:cNvPr id="873477" name="矩形 873476"/>
          <p:cNvSpPr/>
          <p:nvPr/>
        </p:nvSpPr>
        <p:spPr>
          <a:xfrm flipH="1">
            <a:off x="0" y="5715000"/>
            <a:ext cx="9144000" cy="152400"/>
          </a:xfrm>
          <a:prstGeom prst="rect">
            <a:avLst/>
          </a:prstGeom>
          <a:gradFill rotWithShape="1">
            <a:gsLst>
              <a:gs pos="0">
                <a:srgbClr val="116FB5"/>
              </a:gs>
              <a:gs pos="100000">
                <a:schemeClr val="bg1"/>
              </a:gs>
            </a:gsLst>
            <a:lin ang="0" scaled="1"/>
          </a:gradFill>
          <a:ln>
            <a:noFill/>
            <a:miter lim="800000"/>
          </a:ln>
        </p:spPr>
      </p:sp>
      <p:sp>
        <p:nvSpPr>
          <p:cNvPr id="873478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873479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778" name="图片 971777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1779" name="矩形 97177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 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1780" name="矩形 97177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1781" name="图片 971780"/>
          <p:cNvPicPr/>
          <p:nvPr/>
        </p:nvPicPr>
        <p:blipFill>
          <a:blip r:embed="rId2"/>
          <a:srcRect l="10909" t="10294" r="9091" b="7353"/>
          <a:stretch>
            <a:fillRect/>
          </a:stretch>
        </p:blipFill>
        <p:spPr>
          <a:xfrm>
            <a:off x="2209800" y="762000"/>
            <a:ext cx="4191000" cy="5638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178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178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826" name="图片 97382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3827" name="矩形 97382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3828" name="矩形 97382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3830" name="图片 973829"/>
          <p:cNvPicPr/>
          <p:nvPr/>
        </p:nvPicPr>
        <p:blipFill>
          <a:blip r:embed="rId2"/>
          <a:srcRect l="13350" t="8551" r="13098" b="10214"/>
          <a:stretch>
            <a:fillRect/>
          </a:stretch>
        </p:blipFill>
        <p:spPr>
          <a:xfrm>
            <a:off x="2438400" y="685800"/>
            <a:ext cx="41910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3832" name="对话气泡: 圆角矩形 973831"/>
          <p:cNvSpPr/>
          <p:nvPr/>
        </p:nvSpPr>
        <p:spPr>
          <a:xfrm>
            <a:off x="6858000" y="1066800"/>
            <a:ext cx="2133600" cy="1371600"/>
          </a:xfrm>
          <a:prstGeom prst="wedgeRoundRectCallout">
            <a:avLst>
              <a:gd name="adj1" fmla="val -56694"/>
              <a:gd name="adj2" fmla="val 88773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000000"/>
                </a:solidFill>
                <a:latin typeface="Arial" panose="020B0604020202020204"/>
              </a:rPr>
              <a:t>    </a:t>
            </a:r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1、运行文件涵盖但不限于所列记录；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2、根据持续改进的要求，运行记录会有所调整和更新。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7383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383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0" name="图片 97484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4851" name="矩形 97485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4852" name="矩形 97485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4853" name="图片 974852"/>
          <p:cNvPicPr/>
          <p:nvPr/>
        </p:nvPicPr>
        <p:blipFill>
          <a:blip r:embed="rId2"/>
          <a:srcRect l="12091" t="8551" r="12343" b="9502"/>
          <a:stretch>
            <a:fillRect/>
          </a:stretch>
        </p:blipFill>
        <p:spPr>
          <a:xfrm>
            <a:off x="2743200" y="762000"/>
            <a:ext cx="39624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4854" name="对话气泡: 圆角矩形 974853"/>
          <p:cNvSpPr/>
          <p:nvPr/>
        </p:nvSpPr>
        <p:spPr>
          <a:xfrm>
            <a:off x="228600" y="1066800"/>
            <a:ext cx="2133600" cy="1143000"/>
          </a:xfrm>
          <a:prstGeom prst="wedgeRoundRectCallout">
            <a:avLst>
              <a:gd name="adj1" fmla="val 63838"/>
              <a:gd name="adj2" fmla="val 107361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目前公司内网可以自动生成任务布置单，可内网生成任务布置单后归档。</a:t>
            </a:r>
            <a:r>
              <a:rPr kumimoji="0" sz="1400">
                <a:solidFill>
                  <a:srgbClr val="000000"/>
                </a:solidFill>
                <a:latin typeface="Arial" panose="020B0604020202020204"/>
              </a:rPr>
              <a:t> </a:t>
            </a:r>
            <a:endParaRPr kumimoji="0" sz="1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74855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485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图片 97587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5875" name="矩形 97587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5876" name="矩形 97587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5877" name="图片 975876"/>
          <p:cNvPicPr/>
          <p:nvPr/>
        </p:nvPicPr>
        <p:blipFill>
          <a:blip r:embed="rId2"/>
          <a:srcRect l="8063" t="10686" r="8293" b="13091"/>
          <a:stretch>
            <a:fillRect/>
          </a:stretch>
        </p:blipFill>
        <p:spPr>
          <a:xfrm>
            <a:off x="2590800" y="762000"/>
            <a:ext cx="4191000" cy="5638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587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587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图片 976897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6899" name="矩形 97689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6900" name="矩形 97689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6901" name="图片 976900"/>
          <p:cNvPicPr/>
          <p:nvPr/>
        </p:nvPicPr>
        <p:blipFill>
          <a:blip r:embed="rId2"/>
          <a:srcRect l="12091" t="8551" r="12343" b="10927"/>
          <a:stretch>
            <a:fillRect/>
          </a:stretch>
        </p:blipFill>
        <p:spPr>
          <a:xfrm>
            <a:off x="2514600" y="762000"/>
            <a:ext cx="4191000" cy="5638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6902" name="对话气泡: 圆角矩形 976901"/>
          <p:cNvSpPr/>
          <p:nvPr/>
        </p:nvSpPr>
        <p:spPr>
          <a:xfrm>
            <a:off x="6858000" y="1066800"/>
            <a:ext cx="2133600" cy="1828800"/>
          </a:xfrm>
          <a:prstGeom prst="wedgeRoundRectCallout">
            <a:avLst>
              <a:gd name="adj1" fmla="val -58931"/>
              <a:gd name="adj2" fmla="val 79079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000000"/>
                </a:solidFill>
                <a:latin typeface="Arial" panose="020B0604020202020204"/>
              </a:rPr>
              <a:t>    </a:t>
            </a:r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1、方案编制阶段需设计提供书面或电子版技术要求；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2、正式报告发出前需有业主、设计确认的正式技术要求或任务委托书。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7690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690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2" name="图片 977921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7923" name="矩形 977922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7924" name="矩形 977923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7925" name="图片 977924"/>
          <p:cNvPicPr/>
          <p:nvPr/>
        </p:nvPicPr>
        <p:blipFill>
          <a:blip r:embed="rId2"/>
          <a:srcRect l="11083" t="9264" r="9320" b="8789"/>
          <a:stretch>
            <a:fillRect/>
          </a:stretch>
        </p:blipFill>
        <p:spPr>
          <a:xfrm>
            <a:off x="3200400" y="685800"/>
            <a:ext cx="40386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7926" name="对话气泡: 圆角矩形 977925"/>
          <p:cNvSpPr/>
          <p:nvPr/>
        </p:nvSpPr>
        <p:spPr>
          <a:xfrm>
            <a:off x="762000" y="914400"/>
            <a:ext cx="2133600" cy="1600200"/>
          </a:xfrm>
          <a:prstGeom prst="wedgeRoundRectCallout">
            <a:avLst>
              <a:gd name="adj1" fmla="val 63838"/>
              <a:gd name="adj2" fmla="val 76685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1、现场应根据实际的土层分布情况及时进行调整 。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2、外地项目应根据工程特点提供单孔终孔要求等内容。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977927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792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46" name="图片 97894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8947" name="矩形 97894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8948" name="矩形 97894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8949" name="图片 978948"/>
          <p:cNvPicPr/>
          <p:nvPr/>
        </p:nvPicPr>
        <p:blipFill>
          <a:blip r:embed="rId2"/>
          <a:srcRect l="14105" t="8908" r="8313" b="10927"/>
          <a:stretch>
            <a:fillRect/>
          </a:stretch>
        </p:blipFill>
        <p:spPr>
          <a:xfrm>
            <a:off x="2819400" y="838200"/>
            <a:ext cx="39624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895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895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970" name="图片 97996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9971" name="矩形 97997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79972" name="矩形 97997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79973" name="图片 979972"/>
          <p:cNvPicPr/>
          <p:nvPr/>
        </p:nvPicPr>
        <p:blipFill>
          <a:blip r:embed="rId2"/>
          <a:srcRect l="13098" t="8551" r="12343" b="11402"/>
          <a:stretch>
            <a:fillRect/>
          </a:stretch>
        </p:blipFill>
        <p:spPr>
          <a:xfrm>
            <a:off x="2590800" y="762000"/>
            <a:ext cx="3962400" cy="5664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79974" name="对话气泡: 圆角矩形 979973"/>
          <p:cNvSpPr/>
          <p:nvPr/>
        </p:nvSpPr>
        <p:spPr>
          <a:xfrm>
            <a:off x="6781800" y="1371600"/>
            <a:ext cx="2133600" cy="1524000"/>
          </a:xfrm>
          <a:prstGeom prst="wedgeRoundRectCallout">
            <a:avLst>
              <a:gd name="adj1" fmla="val -57144"/>
              <a:gd name="adj2" fmla="val 84273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1、上海地区常规采用单桥静探，双桥或三桥要特别说明；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 2、十字板、扁铲等试验深度要根据适用性调整。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79975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7997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994" name="图片 98099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0995" name="矩形 98099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0996" name="矩形 98099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0997" name="图片 980996"/>
          <p:cNvPicPr/>
          <p:nvPr/>
        </p:nvPicPr>
        <p:blipFill>
          <a:blip r:embed="rId2"/>
          <a:srcRect l="13098" t="9264" r="13350" b="10214"/>
          <a:stretch>
            <a:fillRect/>
          </a:stretch>
        </p:blipFill>
        <p:spPr>
          <a:xfrm>
            <a:off x="3429000" y="685800"/>
            <a:ext cx="41148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0998" name="对话气泡: 圆角矩形 980997"/>
          <p:cNvSpPr/>
          <p:nvPr/>
        </p:nvSpPr>
        <p:spPr>
          <a:xfrm>
            <a:off x="914400" y="1143000"/>
            <a:ext cx="2286000" cy="1371600"/>
          </a:xfrm>
          <a:prstGeom prst="wedgeRoundRectCallout">
            <a:avLst>
              <a:gd name="adj1" fmla="val 56250"/>
              <a:gd name="adj2" fmla="val 93634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1、送样日期应根据工程进度合理安排。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2、工程实施过程中应注意与土工试验室及时沟通，确保工期要求。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98099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100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018" name="图片 982017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2019" name="矩形 98201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2020" name="矩形 98201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2021" name="图片 982020"/>
          <p:cNvPicPr/>
          <p:nvPr/>
        </p:nvPicPr>
        <p:blipFill>
          <a:blip r:embed="rId2"/>
          <a:srcRect l="13098" t="9264" r="12343" b="9502"/>
          <a:stretch>
            <a:fillRect/>
          </a:stretch>
        </p:blipFill>
        <p:spPr>
          <a:xfrm>
            <a:off x="2286000" y="685800"/>
            <a:ext cx="4191000" cy="5867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2022" name="对话气泡: 圆角矩形 982021"/>
          <p:cNvSpPr/>
          <p:nvPr/>
        </p:nvSpPr>
        <p:spPr>
          <a:xfrm>
            <a:off x="6781800" y="1371600"/>
            <a:ext cx="2133600" cy="1524000"/>
          </a:xfrm>
          <a:prstGeom prst="wedgeRoundRectCallout">
            <a:avLst>
              <a:gd name="adj1" fmla="val -57144"/>
              <a:gd name="adj2" fmla="val 84273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1、表中所列为上海工程常规技术要点；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2、外地项目应根据工程特点细化施工技术要求。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8202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202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5" name="矩形 99635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96356" name="矩形 99635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996357" name="文本占位符 996356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7772400" cy="495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90000"/>
              </a:lnSpc>
              <a:buNone/>
            </a:pPr>
            <a:r>
              <a:rPr sz="2800"/>
              <a:t>一、管理体系标准的产生和发展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/>
              <a:t>1、质量管理体系标准(QMS)的产生和发展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/>
              <a:t>ISO/TC176 （国际标准化组织的质量管理和质量保证技术委员会）于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/>
              <a:t>1987年，发布ISO9000  1987系列标准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/>
              <a:t>1994年，发布ISO9000  1994族标准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/>
              <a:t>2000年，发布ISO9000  2000族标准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/>
              <a:t>2008年，发布ISO9000  2008族标准</a:t>
            </a:r>
            <a:endParaRPr sz="2800"/>
          </a:p>
          <a:p>
            <a:pPr lvl="0">
              <a:lnSpc>
                <a:spcPct val="90000"/>
              </a:lnSpc>
              <a:buNone/>
            </a:pPr>
            <a:r>
              <a:rPr sz="2800">
                <a:solidFill>
                  <a:srgbClr val="FF0066"/>
                </a:solidFill>
              </a:rPr>
              <a:t>          我国国家标准GB/T 19001-2008等同采用该标准，于2008年12月30日正式发布，并于2009年3月1日正式实施。</a:t>
            </a:r>
            <a:endParaRPr sz="2800">
              <a:solidFill>
                <a:srgbClr val="FF0066"/>
              </a:solidFill>
            </a:endParaRPr>
          </a:p>
        </p:txBody>
      </p:sp>
      <p:sp>
        <p:nvSpPr>
          <p:cNvPr id="99635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9635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2" name="图片 983041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3043" name="矩形 983042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3044" name="矩形 983043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3046" name="图片 983045"/>
          <p:cNvPicPr/>
          <p:nvPr/>
        </p:nvPicPr>
        <p:blipFill>
          <a:blip r:embed="rId2"/>
          <a:srcRect l="12091" t="8551" r="12343" b="8789"/>
          <a:stretch>
            <a:fillRect/>
          </a:stretch>
        </p:blipFill>
        <p:spPr>
          <a:xfrm>
            <a:off x="3352800" y="838200"/>
            <a:ext cx="42672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3047" name="对话气泡: 圆角矩形 983046"/>
          <p:cNvSpPr/>
          <p:nvPr/>
        </p:nvSpPr>
        <p:spPr>
          <a:xfrm>
            <a:off x="914400" y="1295400"/>
            <a:ext cx="2286000" cy="1905000"/>
          </a:xfrm>
          <a:prstGeom prst="wedgeRoundRectCallout">
            <a:avLst>
              <a:gd name="adj1" fmla="val 56250"/>
              <a:gd name="adj2" fmla="val 81417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1、</a:t>
            </a:r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表中所列为常规野外施工重大危险源和环境因素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2、环境和职业健康安全交底为全员交底。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3、每次进场前（含补勘阶段）均需进行交底，并突出重点。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98304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304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4066" name="图片 98406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4067" name="矩形 98406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4068" name="矩形 98406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4069" name="图片 984068"/>
          <p:cNvPicPr/>
          <p:nvPr/>
        </p:nvPicPr>
        <p:blipFill>
          <a:blip r:embed="rId2"/>
          <a:srcRect l="13098" t="8551" r="12343" b="8789"/>
          <a:stretch>
            <a:fillRect/>
          </a:stretch>
        </p:blipFill>
        <p:spPr>
          <a:xfrm>
            <a:off x="2667000" y="762000"/>
            <a:ext cx="38100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4070" name="对话气泡: 圆角矩形 984069"/>
          <p:cNvSpPr/>
          <p:nvPr/>
        </p:nvSpPr>
        <p:spPr>
          <a:xfrm>
            <a:off x="6553200" y="1143000"/>
            <a:ext cx="2362200" cy="1447800"/>
          </a:xfrm>
          <a:prstGeom prst="wedgeRoundRectCallout">
            <a:avLst>
              <a:gd name="adj1" fmla="val -51208"/>
              <a:gd name="adj2" fmla="val 86074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    </a:t>
            </a:r>
            <a:r>
              <a:rPr kumimoji="0" sz="1400">
                <a:solidFill>
                  <a:srgbClr val="FF0066"/>
                </a:solidFill>
                <a:ea typeface="Times New Roman" panose="02020603050405020304" pitchFamily="18" charset="0"/>
              </a:rPr>
              <a:t>1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、纲要实施过程中有较大更改时需填此单。</a:t>
            </a:r>
            <a:endParaRPr kumimoji="0" sz="1400">
              <a:solidFill>
                <a:srgbClr val="FF0066"/>
              </a:solidFill>
              <a:ea typeface="Times New Roman" panose="02020603050405020304" pitchFamily="18" charset="0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ea typeface="Times New Roman" panose="02020603050405020304" pitchFamily="18" charset="0"/>
              </a:rPr>
              <a:t>     2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、少量工作量的调整可采用征得审核、审定同意后实施，在原纲要上加注的方式表示。</a:t>
            </a:r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84071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407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090" name="图片 98508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5091" name="矩形 98509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5092" name="矩形 98509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5093" name="图片 985092"/>
          <p:cNvPicPr/>
          <p:nvPr/>
        </p:nvPicPr>
        <p:blipFill>
          <a:blip r:embed="rId2"/>
          <a:srcRect l="12091" t="8551" r="13350" b="10214"/>
          <a:stretch>
            <a:fillRect/>
          </a:stretch>
        </p:blipFill>
        <p:spPr>
          <a:xfrm>
            <a:off x="3505200" y="762000"/>
            <a:ext cx="41148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5094" name="对话气泡: 圆角矩形 985093"/>
          <p:cNvSpPr/>
          <p:nvPr/>
        </p:nvSpPr>
        <p:spPr>
          <a:xfrm>
            <a:off x="304800" y="838200"/>
            <a:ext cx="2971800" cy="1981200"/>
          </a:xfrm>
          <a:prstGeom prst="wedgeRoundRectCallout">
            <a:avLst>
              <a:gd name="adj1" fmla="val 58653"/>
              <a:gd name="adj2" fmla="val 89824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1、审核人对输入资料、计算数据、图纸、文字等全面检查，并提出修改意见，特别应加强对图表、数据、文字、计算方法及过程的校审。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2、对审核人意见修改情况应详细说明，特殊情况应重点指出。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985095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509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114" name="图片 98611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6115" name="矩形 98611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6116" name="矩形 98611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6117" name="图片 986116"/>
          <p:cNvPicPr/>
          <p:nvPr/>
        </p:nvPicPr>
        <p:blipFill>
          <a:blip r:embed="rId2"/>
          <a:srcRect l="13098" t="9264" r="12343" b="8551"/>
          <a:stretch>
            <a:fillRect/>
          </a:stretch>
        </p:blipFill>
        <p:spPr>
          <a:xfrm>
            <a:off x="2057400" y="685800"/>
            <a:ext cx="4114800" cy="5867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6118" name="对话气泡: 圆角矩形 986117"/>
          <p:cNvSpPr/>
          <p:nvPr/>
        </p:nvSpPr>
        <p:spPr>
          <a:xfrm>
            <a:off x="6553200" y="1143000"/>
            <a:ext cx="2362200" cy="3352800"/>
          </a:xfrm>
          <a:prstGeom prst="wedgeRoundRectCallout">
            <a:avLst>
              <a:gd name="adj1" fmla="val -63708"/>
              <a:gd name="adj2" fmla="val 64157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just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  1、审定人对成果报告的重要参数、计算模型、图件、结论和建议进行校审，并对其正确性和合理性负责。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</a:rPr>
              <a:t>      2、审定人作为项目技术负责人，原则上其意见应完全修改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。</a:t>
            </a:r>
            <a:r>
              <a:rPr kumimoji="0" sz="1400">
                <a:solidFill>
                  <a:srgbClr val="FF0066"/>
                </a:solidFill>
                <a:latin typeface="Arial" panose="020B0604020202020204"/>
              </a:rPr>
              <a:t> 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algn="just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  3、如对某技术问题出现分歧意见时，按注册土木工程（岩土）执业管理暂行规定（沪勘（2009）41号文）及各专业技术管理规定执行。</a:t>
            </a:r>
            <a:r>
              <a:rPr kumimoji="0" sz="1400">
                <a:solidFill>
                  <a:srgbClr val="FF0066"/>
                </a:solidFill>
                <a:ea typeface="Times New Roman" panose="02020603050405020304" pitchFamily="18" charset="0"/>
              </a:rPr>
              <a:t> </a:t>
            </a:r>
            <a:endParaRPr kumimoji="0" sz="1400">
              <a:solidFill>
                <a:srgbClr val="FF0066"/>
              </a:solidFill>
              <a:ea typeface="Times New Roman" panose="02020603050405020304" pitchFamily="18" charset="0"/>
            </a:endParaRPr>
          </a:p>
          <a:p>
            <a:pPr lvl="0" eaLnBrk="0" hangingPunct="0"/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86119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6120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138" name="图片 987137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7139" name="矩形 98713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7140" name="矩形 98713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7141" name="图片 987140"/>
          <p:cNvPicPr/>
          <p:nvPr/>
        </p:nvPicPr>
        <p:blipFill>
          <a:blip r:embed="rId2"/>
          <a:srcRect l="13098" t="9264" r="13350" b="10927"/>
          <a:stretch>
            <a:fillRect/>
          </a:stretch>
        </p:blipFill>
        <p:spPr>
          <a:xfrm>
            <a:off x="3581400" y="762000"/>
            <a:ext cx="4114800" cy="5715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7142" name="对话气泡: 圆角矩形 987141"/>
          <p:cNvSpPr/>
          <p:nvPr/>
        </p:nvSpPr>
        <p:spPr>
          <a:xfrm>
            <a:off x="304800" y="838200"/>
            <a:ext cx="2971800" cy="1524000"/>
          </a:xfrm>
          <a:prstGeom prst="wedgeRoundRectCallout">
            <a:avLst>
              <a:gd name="adj1" fmla="val 58653"/>
              <a:gd name="adj2" fmla="val 93648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   1、本表为审核、审定人对最终成果报告进行的评定。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   2、施工质量和土试质量由工程负责人填写，技术报告编写质量及综合评定质量等级由审定人评定。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987143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7144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162" name="图片 988161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8163" name="矩形 988162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8164" name="矩形 988163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8165" name="图片 988164"/>
          <p:cNvPicPr/>
          <p:nvPr/>
        </p:nvPicPr>
        <p:blipFill>
          <a:blip r:embed="rId2"/>
          <a:srcRect l="13098" t="9264" r="12343" b="9502"/>
          <a:stretch>
            <a:fillRect/>
          </a:stretch>
        </p:blipFill>
        <p:spPr>
          <a:xfrm>
            <a:off x="1981200" y="762000"/>
            <a:ext cx="41148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8166" name="对话气泡: 圆角矩形 988165"/>
          <p:cNvSpPr/>
          <p:nvPr/>
        </p:nvSpPr>
        <p:spPr>
          <a:xfrm>
            <a:off x="6553200" y="1143000"/>
            <a:ext cx="2362200" cy="1219200"/>
          </a:xfrm>
          <a:prstGeom prst="wedgeRoundRectCallout">
            <a:avLst>
              <a:gd name="adj1" fmla="val -67338"/>
              <a:gd name="adj2" fmla="val 103778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just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  1、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工程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出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场前分班组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或分单位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填写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。</a:t>
            </a:r>
            <a:endParaRPr kumimoji="0" sz="1400">
              <a:solidFill>
                <a:srgbClr val="FF0066"/>
              </a:solidFill>
              <a:latin typeface="Arial" panose="020B0604020202020204"/>
            </a:endParaRPr>
          </a:p>
          <a:p>
            <a:pPr lvl="0" eaLnBrk="0" hangingPunct="0"/>
            <a:r>
              <a:rPr kumimoji="0" sz="1400">
                <a:solidFill>
                  <a:srgbClr val="FF0066"/>
                </a:solidFill>
              </a:rPr>
              <a:t>      2、工程负责人应填写验收意见</a:t>
            </a:r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。</a:t>
            </a:r>
            <a:r>
              <a:rPr kumimoji="0" sz="1400">
                <a:solidFill>
                  <a:srgbClr val="FF0066"/>
                </a:solidFill>
                <a:ea typeface="Times New Roman" panose="02020603050405020304" pitchFamily="18" charset="0"/>
              </a:rPr>
              <a:t> </a:t>
            </a:r>
            <a:endParaRPr kumimoji="0" sz="1400">
              <a:solidFill>
                <a:srgbClr val="FF0066"/>
              </a:solidFill>
              <a:ea typeface="Times New Roman" panose="02020603050405020304" pitchFamily="18" charset="0"/>
            </a:endParaRPr>
          </a:p>
          <a:p>
            <a:pPr lvl="0" eaLnBrk="0" hangingPunct="0"/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88167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816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186" name="图片 98918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9187" name="矩形 98918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89188" name="矩形 98918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89189" name="图片 989188"/>
          <p:cNvPicPr/>
          <p:nvPr/>
        </p:nvPicPr>
        <p:blipFill>
          <a:blip r:embed="rId2"/>
          <a:srcRect l="11083" t="9264" r="11336" b="8789"/>
          <a:stretch>
            <a:fillRect/>
          </a:stretch>
        </p:blipFill>
        <p:spPr>
          <a:xfrm>
            <a:off x="3657600" y="762000"/>
            <a:ext cx="4114800" cy="5791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89190" name="对话气泡: 圆角矩形 989189"/>
          <p:cNvSpPr/>
          <p:nvPr/>
        </p:nvSpPr>
        <p:spPr>
          <a:xfrm>
            <a:off x="762000" y="1447800"/>
            <a:ext cx="2667000" cy="990600"/>
          </a:xfrm>
          <a:prstGeom prst="wedgeRoundRectCallout">
            <a:avLst>
              <a:gd name="adj1" fmla="val 53931"/>
              <a:gd name="adj2" fmla="val 118111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对因为静探孔斜、小钻暗浜未摸清等情况返工而做的记录说明 。 </a:t>
            </a:r>
            <a:endParaRPr kumimoji="0" sz="1400">
              <a:solidFill>
                <a:srgbClr val="FF0066"/>
              </a:solidFill>
              <a:latin typeface="宋体" panose="02010600030101010101" pitchFamily="2" charset="-122"/>
            </a:endParaRPr>
          </a:p>
        </p:txBody>
      </p:sp>
      <p:sp>
        <p:nvSpPr>
          <p:cNvPr id="989191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8919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706" name="图片 968705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68707" name="矩形 968706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第三部分、三体系文件运行记录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68708" name="矩形 968707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pic>
        <p:nvPicPr>
          <p:cNvPr id="968714" name="图片 968713"/>
          <p:cNvPicPr/>
          <p:nvPr/>
        </p:nvPicPr>
        <p:blipFill>
          <a:blip r:embed="rId2"/>
          <a:srcRect l="14105" t="8551" r="13350" b="11640"/>
          <a:stretch>
            <a:fillRect/>
          </a:stretch>
        </p:blipFill>
        <p:spPr>
          <a:xfrm>
            <a:off x="2133600" y="685800"/>
            <a:ext cx="4038600" cy="5867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68715" name="对话气泡: 圆角矩形 968714"/>
          <p:cNvSpPr/>
          <p:nvPr/>
        </p:nvSpPr>
        <p:spPr>
          <a:xfrm>
            <a:off x="6400800" y="1143000"/>
            <a:ext cx="2514600" cy="1143000"/>
          </a:xfrm>
          <a:prstGeom prst="wedgeRoundRectCallout">
            <a:avLst>
              <a:gd name="adj1" fmla="val -51134"/>
              <a:gd name="adj2" fmla="val 90694"/>
              <a:gd name="adj3" fmla="val 16667"/>
            </a:avLst>
          </a:prstGeom>
          <a:noFill/>
          <a:ln>
            <a:solidFill>
              <a:srgbClr val="FF0066"/>
            </a:solidFill>
            <a:miter lim="800000"/>
          </a:ln>
        </p:spPr>
        <p:txBody>
          <a:bodyPr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just" eaLnBrk="0" hangingPunct="0"/>
            <a:r>
              <a:rPr kumimoji="0" sz="1400">
                <a:solidFill>
                  <a:srgbClr val="FF0066"/>
                </a:solidFill>
                <a:latin typeface="宋体" panose="02010600030101010101" pitchFamily="2" charset="-122"/>
              </a:rPr>
              <a:t>    不合格记录包括野外施工质量、成果报告质量，也包括环境、职业健康安全。</a:t>
            </a:r>
            <a:endParaRPr kumimoji="0" sz="1400">
              <a:solidFill>
                <a:srgbClr val="FF0066"/>
              </a:solidFill>
              <a:ea typeface="Times New Roman" panose="02020603050405020304" pitchFamily="18" charset="0"/>
            </a:endParaRPr>
          </a:p>
          <a:p>
            <a:pPr lvl="0" eaLnBrk="0" hangingPunct="0"/>
            <a:endParaRPr kumimoji="0" sz="1400">
              <a:solidFill>
                <a:srgbClr val="FF0066"/>
              </a:solidFill>
              <a:latin typeface="Arial" panose="020B0604020202020204"/>
            </a:endParaRPr>
          </a:p>
        </p:txBody>
      </p:sp>
      <p:sp>
        <p:nvSpPr>
          <p:cNvPr id="968716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6871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矩形 86630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3366CC">
                  <a:alpha val="83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  <a:miter lim="800000"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/>
            <a:endParaRPr kumimoji="0" b="1">
              <a:solidFill>
                <a:schemeClr val="tx2"/>
              </a:solidFill>
              <a:latin typeface="Arial" panose="020B0604020202020204"/>
            </a:endParaRPr>
          </a:p>
        </p:txBody>
      </p:sp>
      <p:sp>
        <p:nvSpPr>
          <p:cNvPr id="866307" name="矩形 866306"/>
          <p:cNvSpPr/>
          <p:nvPr/>
        </p:nvSpPr>
        <p:spPr>
          <a:xfrm flipH="1">
            <a:off x="0" y="5867400"/>
            <a:ext cx="9144000" cy="152400"/>
          </a:xfrm>
          <a:prstGeom prst="rect">
            <a:avLst/>
          </a:prstGeom>
          <a:gradFill rotWithShape="1">
            <a:gsLst>
              <a:gs pos="0">
                <a:srgbClr val="116FB5"/>
              </a:gs>
              <a:gs pos="100000">
                <a:schemeClr val="bg1"/>
              </a:gs>
            </a:gsLst>
            <a:lin ang="0" scaled="1"/>
          </a:gradFill>
          <a:ln>
            <a:noFill/>
            <a:miter lim="800000"/>
          </a:ln>
        </p:spPr>
      </p:sp>
      <p:sp>
        <p:nvSpPr>
          <p:cNvPr id="866308" name="矩形 866307"/>
          <p:cNvSpPr/>
          <p:nvPr/>
        </p:nvSpPr>
        <p:spPr>
          <a:xfrm>
            <a:off x="90488" y="6338888"/>
            <a:ext cx="3743325" cy="442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 eaLnBrk="0" hangingPunct="0"/>
            <a:endParaRPr kumimoji="0" sz="2300" b="1">
              <a:solidFill>
                <a:srgbClr val="333399"/>
              </a:solidFill>
              <a:latin typeface="Arial" panose="020B0604020202020204"/>
            </a:endParaRPr>
          </a:p>
        </p:txBody>
      </p:sp>
      <p:graphicFrame>
        <p:nvGraphicFramePr>
          <p:cNvPr id="866309" name="对象 866308"/>
          <p:cNvGraphicFramePr/>
          <p:nvPr/>
        </p:nvGraphicFramePr>
        <p:xfrm>
          <a:off x="0" y="0"/>
          <a:ext cx="9140825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1" imgW="27432000" imgH="20574000" progId="PowerPoint.Slide.8">
                  <p:embed/>
                </p:oleObj>
              </mc:Choice>
              <mc:Fallback>
                <p:oleObj name="Slide" r:id="rId1" imgW="27432000" imgH="20574000" progId="PowerPoint.Slide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rcRect b="1418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0825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6310" name="矩形 866309"/>
          <p:cNvSpPr/>
          <p:nvPr/>
        </p:nvSpPr>
        <p:spPr>
          <a:xfrm>
            <a:off x="1143000" y="2057400"/>
            <a:ext cx="6794500" cy="9144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kumimoji="0" sz="540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华文行楷" pitchFamily="2" charset="-122"/>
                <a:ea typeface="华文行楷" pitchFamily="2" charset="-122"/>
              </a:rPr>
              <a:t>谢谢！</a:t>
            </a:r>
            <a:endParaRPr kumimoji="0" sz="540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66311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86631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内容占位符 2"/>
          <p:cNvSpPr>
            <a:spLocks noGrp="1" noChangeArrowheads="1"/>
          </p:cNvSpPr>
          <p:nvPr>
            <p:ph idx="1"/>
          </p:nvPr>
        </p:nvSpPr>
        <p:spPr>
          <a:xfrm>
            <a:off x="201613" y="107950"/>
            <a:ext cx="8942387" cy="6750050"/>
          </a:xfrm>
        </p:spPr>
        <p:txBody>
          <a:bodyPr/>
          <a:lstStyle/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每一次的加油，每一次的努力都是为了下一次更好的自己。</a:t>
            </a:r>
            <a:fld id="{8783E792-0C77-4310-9007-49D6FCB0D4D9}" type="datetime7">
              <a:rPr lang="zh-CN" altLang="en-US" sz="100" dirty="0" smtClean="0">
                <a:solidFill>
                  <a:schemeClr val="bg1"/>
                </a:solidFill>
              </a:rPr>
            </a:fld>
            <a:fld id="{F97726ED-815B-4236-8CB6-8497C7A9D243}" type="datetime7">
              <a:rPr lang="zh-CN" altLang="en-US" sz="100" dirty="0" smtClean="0">
                <a:solidFill>
                  <a:schemeClr val="bg1"/>
                </a:solidFill>
              </a:rPr>
            </a:fld>
            <a:fld id="{A022396E-918D-44E2-BD4D-CB285046C814}" type="datetime2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天生我材必有用，千金散尽还复来。</a:t>
            </a:r>
            <a:fld id="{DAE7C1FF-57B2-4790-9979-1624DB556760}" type="datetime11">
              <a:rPr lang="zh-CN" altLang="en-US" sz="100" dirty="0" smtClean="0">
                <a:solidFill>
                  <a:schemeClr val="bg1"/>
                </a:solidFill>
              </a:rPr>
            </a:fld>
            <a:fld id="{4028AC10-AB97-4525-BD43-0E684F3B5B43}" type="datetime11">
              <a:rPr lang="zh-CN" altLang="en-US" sz="100" dirty="0" smtClean="0">
                <a:solidFill>
                  <a:schemeClr val="bg1"/>
                </a:solidFill>
              </a:rPr>
            </a:fld>
            <a:fld id="{7EE3E8DE-3727-40E3-8B7D-5A69FA8DB81B}" type="datetime10">
              <a:rPr lang="zh-CN" altLang="en-US" sz="100" dirty="0" smtClean="0">
                <a:solidFill>
                  <a:schemeClr val="bg1"/>
                </a:solidFill>
              </a:rPr>
            </a:fld>
            <a:fld id="{1E6AE1D7-96BA-430D-A91D-24D6736265D4}" type="datetime9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安全象只弓，不拉它就松，要想保安全，常把弓弦绷。</a:t>
            </a:r>
            <a:fld id="{6CABE510-DE35-407E-AA94-CF8487A8CA32}" type="datetime7">
              <a:rPr lang="zh-CN" altLang="en-US" sz="100" dirty="0" smtClean="0">
                <a:solidFill>
                  <a:schemeClr val="bg1"/>
                </a:solidFill>
              </a:rPr>
            </a:fld>
            <a:fld id="{BD21B04E-5391-46DB-B8EA-3D9DF396C3E2}" type="datetime11">
              <a:rPr lang="zh-CN" altLang="en-US" sz="100" dirty="0" smtClean="0">
                <a:solidFill>
                  <a:schemeClr val="bg1"/>
                </a:solidFill>
              </a:rPr>
            </a:fld>
            <a:fld id="{7E3F4801-DD09-4E88-97D1-2FD627EBE772}" type="datetime10">
              <a:rPr lang="zh-CN" altLang="en-US" sz="100" dirty="0" smtClean="0">
                <a:solidFill>
                  <a:schemeClr val="bg1"/>
                </a:solidFill>
              </a:rPr>
            </a:fld>
            <a:fld id="{381CE61A-FF82-4130-B67A-F488ED1A94C0}" type="datetime7">
              <a:rPr lang="en-US" altLang="zh-CN" sz="100" dirty="0" smtClean="0">
                <a:solidFill>
                  <a:schemeClr val="bg1"/>
                </a:solidFill>
              </a:rPr>
            </a:fld>
            <a:fld id="{1449FCD2-B8ED-4531-8211-4D229480A47C}" type="datetime5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得道多助失道寡助，掌控人心方位上。</a:t>
            </a:r>
            <a:fld id="{81E8EEC4-D863-41E7-A5AB-09C4A216DF21}" type="datetime11">
              <a:rPr lang="zh-CN" altLang="en-US" sz="100" dirty="0" smtClean="0">
                <a:solidFill>
                  <a:schemeClr val="bg1"/>
                </a:solidFill>
              </a:rPr>
            </a:fld>
            <a:fld id="{5E4242E9-3149-42D8-AFB7-43DC1EEDE84A}" type="datetime11">
              <a:rPr lang="zh-CN" altLang="en-US" sz="100" dirty="0" smtClean="0">
                <a:solidFill>
                  <a:schemeClr val="bg1"/>
                </a:solidFill>
              </a:rPr>
            </a:fld>
            <a:fld id="{93807F73-7F97-4316-A065-E2E26890F28D}" type="datetime10">
              <a:rPr lang="zh-CN" altLang="en-US" sz="100" dirty="0" smtClean="0">
                <a:solidFill>
                  <a:schemeClr val="bg1"/>
                </a:solidFill>
              </a:rPr>
            </a:fld>
            <a:fld id="{5A5E4BB7-A289-4AD7-830A-419AA2AEA00F}" type="datetime2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安全在于心细，事故出在麻痹。</a:t>
            </a:r>
            <a:fld id="{BF006893-7DB9-4B57-A14A-9597BD1BD07B}" type="datetime7">
              <a:rPr lang="zh-CN" altLang="en-US" sz="100" dirty="0" smtClean="0">
                <a:solidFill>
                  <a:schemeClr val="bg1"/>
                </a:solidFill>
              </a:rPr>
            </a:fld>
            <a:fld id="{073A99F5-F8DC-4095-AE72-6440D81639D7}" type="datetime7">
              <a:rPr lang="zh-CN" altLang="en-US" sz="100" dirty="0" smtClean="0">
                <a:solidFill>
                  <a:schemeClr val="bg1"/>
                </a:solidFill>
              </a:rPr>
            </a:fld>
            <a:fld id="{06E23E54-605E-475F-B996-AF7777FEE4B5}" type="datetime11">
              <a:rPr lang="zh-CN" altLang="en-US" sz="100" dirty="0" smtClean="0">
                <a:solidFill>
                  <a:schemeClr val="bg1"/>
                </a:solidFill>
              </a:rPr>
            </a:fld>
            <a:fld id="{ADF0B8C2-491F-4F93-81F3-BCBF04129E25}" type="datetime11">
              <a:rPr lang="zh-CN" altLang="en-US" sz="100" dirty="0" smtClean="0">
                <a:solidFill>
                  <a:schemeClr val="bg1"/>
                </a:solidFill>
              </a:rPr>
            </a:fld>
            <a:fld id="{9E35AE90-DEC3-402E-82E6-D6BD8E82662A}" type="datetime4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加强自身建设，增强个人的休养。</a:t>
            </a:r>
            <a:fld id="{522E82EE-D3EC-4099-B468-2D0E86485FB4}" type="datetime2">
              <a:rPr lang="zh-CN" altLang="en-US" sz="100" dirty="0" smtClean="0">
                <a:solidFill>
                  <a:schemeClr val="bg1"/>
                </a:solidFill>
              </a:rPr>
            </a:fld>
            <a:fld id="{69934BD8-A752-4594-ACF7-B4CD42211620}" type="datetime12">
              <a:rPr lang="zh-CN" altLang="en-US" sz="100" dirty="0" smtClean="0">
                <a:solidFill>
                  <a:schemeClr val="bg1"/>
                </a:solidFill>
              </a:rPr>
            </a:fld>
            <a:fld id="{0492ECB3-2641-4B76-89BB-EE9401330777}" type="datetime7">
              <a:rPr lang="zh-CN" altLang="en-US" sz="100" dirty="0" smtClean="0">
                <a:solidFill>
                  <a:schemeClr val="bg1"/>
                </a:solidFill>
              </a:rPr>
            </a:fld>
            <a:fld id="{17226069-FE14-4ABE-9D1B-17BDDC422CDA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扩展市场，开发未来，实现现在。</a:t>
            </a:r>
            <a:fld id="{0A66B4C9-57E6-4848-936A-27FD23F090BF}" type="datetime3">
              <a:rPr lang="zh-CN" altLang="en-US" sz="100" dirty="0" smtClean="0">
                <a:solidFill>
                  <a:schemeClr val="bg1"/>
                </a:solidFill>
              </a:rPr>
            </a:fld>
            <a:fld id="{F1E6F275-7BD9-4C67-B81D-FDF04B16E3B4}" type="datetime13">
              <a:rPr lang="zh-CN" altLang="en-US" sz="100" dirty="0" smtClean="0">
                <a:solidFill>
                  <a:schemeClr val="bg1"/>
                </a:solidFill>
              </a:rPr>
            </a:fld>
            <a:fld id="{865BFE84-E175-4A1E-83C0-D4CB13D35A87}" type="datetime11">
              <a:rPr lang="zh-CN" altLang="en-US" sz="100" dirty="0" smtClean="0">
                <a:solidFill>
                  <a:schemeClr val="bg1"/>
                </a:solidFill>
              </a:rPr>
            </a:fld>
            <a:fld id="{A5FBB983-CD7F-441C-A31E-8F669A736A76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做专业的企业，做专业的事情，让自己专业起来。</a:t>
            </a:r>
            <a:fld id="{8CD65244-57DD-468A-BE1E-196354E44620}" type="datetime6">
              <a:rPr lang="zh-CN" altLang="en-US" sz="100" dirty="0" smtClean="0">
                <a:solidFill>
                  <a:schemeClr val="bg1"/>
                </a:solidFill>
              </a:rPr>
            </a:fld>
            <a:fld id="{26A4ED43-7C4E-4CD8-A3CC-DCA1650ADE7A}" type="datetime12">
              <a:rPr lang="zh-CN" altLang="en-US" sz="100" dirty="0" smtClean="0">
                <a:solidFill>
                  <a:schemeClr val="bg1"/>
                </a:solidFill>
              </a:rPr>
            </a:fld>
            <a:fld id="{4CB1A7BA-407A-4BC5-8051-C08A9ACF644D}" type="datetime7">
              <a:rPr lang="zh-CN" altLang="en-US" sz="100" dirty="0" smtClean="0">
                <a:solidFill>
                  <a:schemeClr val="bg1"/>
                </a:solidFill>
              </a:rPr>
            </a:fld>
            <a:fld id="{C1AC45A8-EA2A-449F-AE4F-34AE609809AB}" type="datetime10">
              <a:rPr lang="zh-CN" altLang="en-US" sz="100" dirty="0" smtClean="0">
                <a:solidFill>
                  <a:schemeClr val="bg1"/>
                </a:solidFill>
              </a:rPr>
            </a:fld>
            <a:fld id="{90AFA90B-9A13-4644-8514-CEDA3B6769FB}" type="datetime4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时间是人类发展的空间。</a:t>
            </a:r>
            <a:fld id="{A1395B89-BEF7-4CB6-8F32-854B38DCAFCD}" type="datetime9">
              <a:rPr lang="zh-CN" altLang="en-US" sz="100" dirty="0" smtClean="0">
                <a:solidFill>
                  <a:schemeClr val="bg1"/>
                </a:solidFill>
              </a:rPr>
            </a:fld>
            <a:fld id="{58CDEB3A-0114-4209-A03C-F79DABEA338F}" type="datetime11">
              <a:rPr lang="zh-CN" altLang="en-US" sz="100" dirty="0" smtClean="0">
                <a:solidFill>
                  <a:schemeClr val="bg1"/>
                </a:solidFill>
              </a:rPr>
            </a:fld>
            <a:fld id="{8C49CA69-CFEB-4A56-AB30-E0B0F2ED4E30}" type="datetime3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科学，你是国力的灵魂；同时又是社会发展的标志。</a:t>
            </a:r>
            <a:fld id="{4548B6E4-2597-4D3E-9636-8D63AE805C4E}" type="datetime13">
              <a:rPr lang="zh-CN" altLang="en-US" sz="100" dirty="0" smtClean="0">
                <a:solidFill>
                  <a:schemeClr val="bg1"/>
                </a:solidFill>
              </a:rPr>
            </a:fld>
            <a:fld id="{199A905F-044E-4D5F-9444-1C689DBC430C}" type="datetime12">
              <a:rPr lang="zh-CN" altLang="en-US" sz="100" dirty="0" smtClean="0">
                <a:solidFill>
                  <a:schemeClr val="bg1"/>
                </a:solidFill>
              </a:rPr>
            </a:fld>
            <a:fld id="{BABF6B5C-B126-469E-9DBC-B769A41B1CF9}" type="datetime11">
              <a:rPr lang="zh-CN" altLang="en-US" sz="100" dirty="0" smtClean="0">
                <a:solidFill>
                  <a:schemeClr val="bg1"/>
                </a:solidFill>
              </a:rPr>
            </a:fld>
            <a:fld id="{5889BAA7-AEBE-46C0-BA02-41998D26D96A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每天都是美好的一天，新的一天开启。</a:t>
            </a:r>
            <a:fld id="{957B8E0D-283D-4119-A7DD-ABA56213ED69}" type="datetime7">
              <a:rPr lang="zh-CN" altLang="en-US" sz="100" dirty="0" smtClean="0">
                <a:solidFill>
                  <a:schemeClr val="bg1"/>
                </a:solidFill>
              </a:rPr>
            </a:fld>
            <a:fld id="{9424167B-6954-4EC9-AD9E-8D32C98244D2}" type="datetime7">
              <a:rPr lang="zh-CN" altLang="en-US" sz="100" dirty="0" smtClean="0">
                <a:solidFill>
                  <a:schemeClr val="bg1"/>
                </a:solidFill>
              </a:rPr>
            </a:fld>
            <a:fld id="{40E4610B-F560-4165-81CB-0588341A0AA7}" type="datetime10">
              <a:rPr lang="zh-CN" altLang="en-US" sz="100" dirty="0" smtClean="0">
                <a:solidFill>
                  <a:schemeClr val="bg1"/>
                </a:solidFill>
              </a:rPr>
            </a:fld>
            <a:fld id="{FE5AC9F5-BAE2-47B7-81A1-41C84B344BE2}" type="datetime11">
              <a:rPr lang="zh-CN" altLang="en-US" sz="100" dirty="0" smtClean="0">
                <a:solidFill>
                  <a:schemeClr val="bg1"/>
                </a:solidFill>
              </a:rPr>
            </a:fld>
            <a:fld id="{B51B0AB0-4411-4652-B722-A2AC4C75074F}" type="datetime11">
              <a:rPr lang="zh-CN" altLang="en-US" sz="100" dirty="0" smtClean="0">
                <a:solidFill>
                  <a:schemeClr val="bg1"/>
                </a:solidFill>
              </a:rPr>
            </a:fld>
            <a:fld id="{0FC202E2-43CC-4916-A17D-DC7C1CA1CBD5}" type="datetime7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人生不是自发的自我发展，而是一长串机缘。事件和决定，这些机缘、事件和决定在它们实现的当时是取决于我们的意志的。</a:t>
            </a:r>
            <a:fld id="{A54E3AFA-FE79-44B3-9B05-195DFA24FB74}" type="datetime9">
              <a:rPr lang="zh-CN" altLang="en-US" sz="100" dirty="0" smtClean="0">
                <a:solidFill>
                  <a:schemeClr val="bg1"/>
                </a:solidFill>
              </a:rPr>
            </a:fld>
            <a:fld id="{FB945EFA-336E-4C02-A44D-8D73F8EE1900}" type="datetime2">
              <a:rPr lang="en-US" altLang="zh-CN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0" dirty="0">
                <a:solidFill>
                  <a:schemeClr val="bg1"/>
                </a:solidFill>
              </a:rPr>
              <a:t>感情上的亲密，发展友谊；钱财上的亲密，破坏友谊。</a:t>
            </a:r>
            <a:fld id="{D59FAE8B-3866-4807-84D0-5670154E7162}" type="datetime7">
              <a:rPr lang="zh-CN" altLang="en-US" sz="100" dirty="0" smtClean="0">
                <a:solidFill>
                  <a:schemeClr val="bg1"/>
                </a:solidFill>
              </a:rPr>
            </a:fld>
            <a:fld id="{3E28139B-6B0D-44ED-AFA5-E19EEA6ECF26}" type="datetime9">
              <a:rPr lang="zh-CN" altLang="en-US" sz="100" dirty="0" smtClean="0">
                <a:solidFill>
                  <a:schemeClr val="bg1"/>
                </a:solidFill>
              </a:rPr>
            </a:fld>
            <a:fld id="{65BE3235-B3F2-4327-BAB6-D6CC6B49F251}" type="datetime7">
              <a:rPr lang="zh-CN" altLang="en-US" sz="100" dirty="0" smtClean="0">
                <a:solidFill>
                  <a:schemeClr val="bg1"/>
                </a:solidFill>
              </a:rPr>
            </a:fld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2051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5875"/>
            <a:ext cx="87407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394674" y="2537720"/>
            <a:ext cx="51958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spc="450" dirty="0">
                <a:solidFill>
                  <a:srgbClr val="B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谢谢大家！</a:t>
            </a:r>
            <a:endParaRPr lang="zh-CN" altLang="en-US" sz="8000" b="1" spc="450" dirty="0">
              <a:solidFill>
                <a:srgbClr val="B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9" name="矩形 101273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2740" name="矩形 101273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2741" name="文本占位符 1012740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7924800" cy="5181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sz="2800"/>
              <a:t>2、环境管理体系标准(EMS)的产生和发展</a:t>
            </a:r>
            <a:endParaRPr sz="2800"/>
          </a:p>
          <a:p>
            <a:pPr lvl="0">
              <a:buNone/>
            </a:pPr>
            <a:r>
              <a:rPr sz="2800"/>
              <a:t>ISO/TC207 （国际标准化组织的环境管理技术委员会）于</a:t>
            </a:r>
            <a:endParaRPr sz="2800"/>
          </a:p>
          <a:p>
            <a:pPr lvl="0">
              <a:buNone/>
            </a:pPr>
            <a:r>
              <a:rPr sz="2800"/>
              <a:t>1996年，发布ISO14000：1996系列标准</a:t>
            </a:r>
            <a:endParaRPr sz="2800"/>
          </a:p>
          <a:p>
            <a:pPr lvl="0">
              <a:buNone/>
            </a:pPr>
            <a:r>
              <a:rPr sz="2800"/>
              <a:t>2004年，发布ISO14000：2004系列标准</a:t>
            </a:r>
            <a:endParaRPr sz="2800"/>
          </a:p>
          <a:p>
            <a:pPr lvl="0">
              <a:buNone/>
            </a:pPr>
            <a:r>
              <a:rPr sz="2800">
                <a:solidFill>
                  <a:srgbClr val="FF0066"/>
                </a:solidFill>
              </a:rPr>
              <a:t>          我国等同采用ISO14001：2004标准，标准的编号为GB/T 24001-2004。该标准所规定的环境管理体系要求，适用于任何类型与规模的组织，并适用于各种地理、文化和社会环境，即适用于希望采用它的所有组织以及它们的结合体或其中一部分。</a:t>
            </a:r>
            <a:endParaRPr sz="2800">
              <a:solidFill>
                <a:srgbClr val="FF0066"/>
              </a:solidFill>
            </a:endParaRPr>
          </a:p>
          <a:p>
            <a:pPr lvl="0">
              <a:buNone/>
            </a:pPr>
            <a:endParaRPr sz="2800">
              <a:solidFill>
                <a:srgbClr val="F10FD1"/>
              </a:solidFill>
            </a:endParaRPr>
          </a:p>
        </p:txBody>
      </p:sp>
      <p:sp>
        <p:nvSpPr>
          <p:cNvPr id="101274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274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9" name="矩形 997378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97380" name="矩形 997379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997381" name="文本占位符 997380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7704138" cy="3657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sz="2800"/>
              <a:t>3、职业健康安全管理体系标准(OHSAS)的产生和发展</a:t>
            </a:r>
            <a:endParaRPr sz="2800"/>
          </a:p>
          <a:p>
            <a:pPr lvl="0">
              <a:buNone/>
            </a:pPr>
            <a:r>
              <a:rPr sz="2800"/>
              <a:t>由BSI(英国标准化协会)DNV(挪威船级社)等13个组织提出</a:t>
            </a:r>
            <a:endParaRPr sz="2800"/>
          </a:p>
          <a:p>
            <a:pPr lvl="0">
              <a:buNone/>
            </a:pPr>
            <a:r>
              <a:rPr sz="2800"/>
              <a:t>1999年  发布了 OHSAS18001(1999版)标准</a:t>
            </a:r>
            <a:endParaRPr sz="2800"/>
          </a:p>
          <a:p>
            <a:pPr lvl="0">
              <a:buNone/>
            </a:pPr>
            <a:r>
              <a:rPr sz="2800"/>
              <a:t>2007年  发布了 OHSAS18001(2007版)标准</a:t>
            </a:r>
            <a:endParaRPr sz="2800"/>
          </a:p>
          <a:p>
            <a:pPr lvl="0">
              <a:buNone/>
            </a:pPr>
            <a:r>
              <a:rPr sz="2800">
                <a:solidFill>
                  <a:srgbClr val="FF0066"/>
                </a:solidFill>
              </a:rPr>
              <a:t>我国参照发布了  GB/T 28001-2001标准</a:t>
            </a:r>
            <a:endParaRPr sz="2800">
              <a:solidFill>
                <a:srgbClr val="FF0066"/>
              </a:solidFill>
            </a:endParaRPr>
          </a:p>
        </p:txBody>
      </p:sp>
      <p:sp>
        <p:nvSpPr>
          <p:cNvPr id="99738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9738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4" name="图片 100147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01475" name="矩形 100147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01476" name="矩形 100147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01493" name="椭圆 1001492"/>
          <p:cNvSpPr/>
          <p:nvPr/>
        </p:nvSpPr>
        <p:spPr>
          <a:xfrm>
            <a:off x="1403350" y="1341438"/>
            <a:ext cx="936625" cy="93662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00FFFF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 fontAlgn="ctr">
              <a:spcBef>
                <a:spcPct val="10000"/>
              </a:spcBef>
            </a:pPr>
            <a:r>
              <a:rPr kumimoji="0" sz="4000" b="1">
                <a:latin typeface="Arial" panose="020B0604020202020204"/>
              </a:rPr>
              <a:t>P</a:t>
            </a:r>
            <a:endParaRPr kumimoji="0" sz="4000" b="1">
              <a:latin typeface="Arial" panose="020B0604020202020204"/>
            </a:endParaRPr>
          </a:p>
        </p:txBody>
      </p:sp>
      <p:sp>
        <p:nvSpPr>
          <p:cNvPr id="1001494" name="椭圆 1001493"/>
          <p:cNvSpPr/>
          <p:nvPr/>
        </p:nvSpPr>
        <p:spPr>
          <a:xfrm>
            <a:off x="3203575" y="1341438"/>
            <a:ext cx="936625" cy="93662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00FFFF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 fontAlgn="ctr">
              <a:spcBef>
                <a:spcPct val="10000"/>
              </a:spcBef>
            </a:pPr>
            <a:r>
              <a:rPr kumimoji="0" sz="4000" b="1">
                <a:latin typeface="Arial" panose="020B0604020202020204"/>
              </a:rPr>
              <a:t>D</a:t>
            </a:r>
            <a:endParaRPr kumimoji="0" sz="4000" b="1">
              <a:latin typeface="Arial" panose="020B0604020202020204"/>
            </a:endParaRPr>
          </a:p>
        </p:txBody>
      </p:sp>
      <p:sp>
        <p:nvSpPr>
          <p:cNvPr id="1001495" name="椭圆 1001494"/>
          <p:cNvSpPr/>
          <p:nvPr/>
        </p:nvSpPr>
        <p:spPr>
          <a:xfrm>
            <a:off x="5075238" y="1339850"/>
            <a:ext cx="936625" cy="93662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00FFFF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 fontAlgn="ctr">
              <a:spcBef>
                <a:spcPct val="10000"/>
              </a:spcBef>
            </a:pPr>
            <a:r>
              <a:rPr kumimoji="0" sz="4000" b="1">
                <a:latin typeface="Arial" panose="020B0604020202020204"/>
              </a:rPr>
              <a:t>C</a:t>
            </a:r>
            <a:endParaRPr kumimoji="0" sz="4000" b="1">
              <a:latin typeface="Arial" panose="020B0604020202020204"/>
            </a:endParaRPr>
          </a:p>
        </p:txBody>
      </p:sp>
      <p:sp>
        <p:nvSpPr>
          <p:cNvPr id="1001496" name="椭圆 1001495"/>
          <p:cNvSpPr/>
          <p:nvPr/>
        </p:nvSpPr>
        <p:spPr>
          <a:xfrm>
            <a:off x="6946900" y="1339850"/>
            <a:ext cx="936625" cy="936625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00FFFF"/>
            </a:solidFill>
            <a:miter lim="800000"/>
          </a:ln>
        </p:spPr>
        <p:txBody>
          <a:bodyPr wrap="none" anchor="ctr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ctr" fontAlgn="ctr">
              <a:spcBef>
                <a:spcPct val="10000"/>
              </a:spcBef>
            </a:pPr>
            <a:r>
              <a:rPr kumimoji="0" sz="4000" b="1">
                <a:latin typeface="Arial" panose="020B0604020202020204"/>
              </a:rPr>
              <a:t>A</a:t>
            </a:r>
            <a:endParaRPr kumimoji="0" sz="4000" b="1">
              <a:latin typeface="Arial" panose="020B0604020202020204"/>
            </a:endParaRPr>
          </a:p>
        </p:txBody>
      </p:sp>
      <p:cxnSp>
        <p:nvCxnSpPr>
          <p:cNvPr id="1001497" name="直接连接符 1001496"/>
          <p:cNvCxnSpPr/>
          <p:nvPr/>
        </p:nvCxnSpPr>
        <p:spPr>
          <a:xfrm>
            <a:off x="2338388" y="1771650"/>
            <a:ext cx="865188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001498" name="直接连接符 1001497"/>
          <p:cNvCxnSpPr/>
          <p:nvPr/>
        </p:nvCxnSpPr>
        <p:spPr>
          <a:xfrm>
            <a:off x="4138612" y="1771650"/>
            <a:ext cx="936625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001499" name="直接连接符 1001498"/>
          <p:cNvCxnSpPr/>
          <p:nvPr/>
        </p:nvCxnSpPr>
        <p:spPr>
          <a:xfrm>
            <a:off x="6011862" y="1771650"/>
            <a:ext cx="935038" cy="0"/>
          </a:xfrm>
          <a:prstGeom prst="line">
            <a:avLst/>
          </a:prstGeom>
          <a:noFill/>
          <a:ln w="31750">
            <a:solidFill>
              <a:schemeClr val="tx1"/>
            </a:solidFill>
            <a:miter lim="800000"/>
            <a:tailEnd type="triangle"/>
          </a:ln>
        </p:spPr>
      </p:cxnSp>
      <p:pic>
        <p:nvPicPr>
          <p:cNvPr id="1001500" name="图片 1001499"/>
          <p:cNvPicPr/>
          <p:nvPr/>
        </p:nvPicPr>
        <p:blipFill>
          <a:blip r:embed="rId2"/>
          <a:srcRect l="7587" t="22690" r="9007" b="4570"/>
          <a:stretch>
            <a:fillRect/>
          </a:stretch>
        </p:blipFill>
        <p:spPr>
          <a:xfrm>
            <a:off x="1331912" y="2420938"/>
            <a:ext cx="6335712" cy="41433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01501" name="矩形 1001500"/>
          <p:cNvSpPr/>
          <p:nvPr/>
        </p:nvSpPr>
        <p:spPr>
          <a:xfrm>
            <a:off x="304800" y="685800"/>
            <a:ext cx="38417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kumimoji="0" sz="3200">
                <a:solidFill>
                  <a:schemeClr val="tx2"/>
                </a:solidFill>
                <a:latin typeface="Tahoma" panose="020B0604030504040204" pitchFamily="34" charset="0"/>
              </a:rPr>
              <a:t>管理体系的运行模式</a:t>
            </a:r>
            <a:endParaRPr kumimoji="0" sz="32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001502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01503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14" name="图片 1011713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1715" name="矩形 1011714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11716" name="矩形 1011715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1011725" name="矩形 1011724"/>
          <p:cNvSpPr/>
          <p:nvPr/>
        </p:nvSpPr>
        <p:spPr>
          <a:xfrm>
            <a:off x="304800" y="685800"/>
            <a:ext cx="38417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kumimoji="0" sz="3200">
                <a:solidFill>
                  <a:schemeClr val="tx2"/>
                </a:solidFill>
                <a:latin typeface="Tahoma" panose="020B0604030504040204" pitchFamily="34" charset="0"/>
              </a:rPr>
              <a:t>管理体系的运行要求</a:t>
            </a:r>
            <a:endParaRPr kumimoji="0" sz="32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1011726" name="图片 1011725"/>
          <p:cNvPicPr/>
          <p:nvPr/>
        </p:nvPicPr>
        <p:blipFill>
          <a:blip r:embed="rId2"/>
          <a:srcRect l="5087" t="23732" r="54257" b="19542"/>
          <a:stretch>
            <a:fillRect/>
          </a:stretch>
        </p:blipFill>
        <p:spPr>
          <a:xfrm>
            <a:off x="2590800" y="1371600"/>
            <a:ext cx="4248150" cy="4445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11727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1011728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330" name="图片 995329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95331" name="矩形 995330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95332" name="矩形 995331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995333" name="矩形 995332"/>
          <p:cNvSpPr/>
          <p:nvPr/>
        </p:nvSpPr>
        <p:spPr>
          <a:xfrm>
            <a:off x="609600" y="914400"/>
            <a:ext cx="50609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kumimoji="0" sz="3200">
                <a:solidFill>
                  <a:schemeClr val="tx2"/>
                </a:solidFill>
                <a:latin typeface="Tahoma" panose="020B0604030504040204" pitchFamily="34" charset="0"/>
              </a:rPr>
              <a:t>二、整合型管理体系的概念</a:t>
            </a:r>
            <a:endParaRPr kumimoji="0" sz="32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995334" name="标题 995333"/>
          <p:cNvSpPr>
            <a:spLocks noGrp="1"/>
          </p:cNvSpPr>
          <p:nvPr>
            <p:ph type="title"/>
          </p:nvPr>
        </p:nvSpPr>
        <p:spPr>
          <a:xfrm>
            <a:off x="755650" y="1268412"/>
            <a:ext cx="7793038" cy="936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2800"/>
              <a:t>1、三项管理体系关注的对象和目的</a:t>
            </a:r>
            <a:endParaRPr sz="2800"/>
          </a:p>
        </p:txBody>
      </p:sp>
      <p:sp>
        <p:nvSpPr>
          <p:cNvPr id="995335" name="文本占位符 99533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3908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90000"/>
              </a:lnSpc>
            </a:pPr>
            <a:r>
              <a:rPr sz="2800"/>
              <a:t>QMS  （质量管理体系）：  关注对象是顾客，强调组织对顾客的质量承诺，目的是实现顾客对质量的满意。</a:t>
            </a:r>
            <a:endParaRPr sz="2800"/>
          </a:p>
          <a:p>
            <a:pPr lvl="0">
              <a:lnSpc>
                <a:spcPct val="90000"/>
              </a:lnSpc>
            </a:pPr>
            <a:r>
              <a:rPr sz="2800"/>
              <a:t>EMS （环境管理体系）：关注对象是相关方，强调组织对社会的环境承诺，目的是实现社会对环境的满意。</a:t>
            </a:r>
            <a:endParaRPr sz="2800"/>
          </a:p>
          <a:p>
            <a:pPr lvl="0">
              <a:lnSpc>
                <a:spcPct val="90000"/>
              </a:lnSpc>
            </a:pPr>
            <a:r>
              <a:rPr sz="2800"/>
              <a:t>OHSMS （职业健康安全管理体系）：关注对象是员工，强调组织对员工职业健康安全的承诺，目的是实现员工对职业健康安全的满意。</a:t>
            </a:r>
            <a:endParaRPr sz="2800"/>
          </a:p>
        </p:txBody>
      </p:sp>
      <p:sp>
        <p:nvSpPr>
          <p:cNvPr id="995336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95337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402" name="图片 998401"/>
          <p:cNvPicPr/>
          <p:nvPr/>
        </p:nvPicPr>
        <p:blipFill>
          <a:blip r:embed="rId1"/>
          <a:srcRect l="25451" t="44941" r="25367" b="14484"/>
          <a:stretch>
            <a:fillRect/>
          </a:stretch>
        </p:blipFill>
        <p:spPr>
          <a:xfrm>
            <a:off x="-38100" y="0"/>
            <a:ext cx="91821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98403" name="矩形 998402"/>
          <p:cNvSpPr/>
          <p:nvPr/>
        </p:nvSpPr>
        <p:spPr>
          <a:xfrm>
            <a:off x="579438" y="80962"/>
            <a:ext cx="7772400" cy="5032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第一部分、整合型管理体系简介</a:t>
            </a:r>
            <a:endParaRPr sz="30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98404" name="矩形 998403"/>
          <p:cNvSpPr/>
          <p:nvPr/>
        </p:nvSpPr>
        <p:spPr>
          <a:xfrm>
            <a:off x="838200" y="1676400"/>
            <a:ext cx="65532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lang="zh-CN" altLang="en-US" sz="2400" b="0" i="0" u="none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</a:pPr>
            <a:r>
              <a:rPr kumimoji="0" sz="2000" b="1">
                <a:solidFill>
                  <a:srgbClr val="0000FF"/>
                </a:solidFill>
              </a:rPr>
              <a:t>        </a:t>
            </a:r>
            <a:endParaRPr kumimoji="0" sz="2000" b="1">
              <a:solidFill>
                <a:srgbClr val="0000FF"/>
              </a:solidFill>
            </a:endParaRPr>
          </a:p>
        </p:txBody>
      </p:sp>
      <p:sp>
        <p:nvSpPr>
          <p:cNvPr id="998406" name="标题 998405"/>
          <p:cNvSpPr>
            <a:spLocks noGrp="1"/>
          </p:cNvSpPr>
          <p:nvPr>
            <p:ph type="title"/>
          </p:nvPr>
        </p:nvSpPr>
        <p:spPr>
          <a:xfrm>
            <a:off x="152400" y="762000"/>
            <a:ext cx="3657600" cy="555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>
                <a:solidFill>
                  <a:schemeClr val="tx2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</a:lstStyle>
          <a:p>
            <a:pPr lvl="0" algn="l"/>
            <a:r>
              <a:rPr sz="2800"/>
              <a:t>2、体系整合的可行性</a:t>
            </a:r>
            <a:endParaRPr sz="2800"/>
          </a:p>
        </p:txBody>
      </p:sp>
      <p:sp>
        <p:nvSpPr>
          <p:cNvPr id="998407" name="矩形 998406"/>
          <p:cNvSpPr/>
          <p:nvPr/>
        </p:nvSpPr>
        <p:spPr>
          <a:xfrm>
            <a:off x="533400" y="1371600"/>
            <a:ext cx="8153400" cy="5029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32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8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4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algn="l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kumimoji="0" lang="zh-CN" altLang="en-US" sz="2000" b="0" i="0" u="none">
                <a:solidFill>
                  <a:schemeClr val="tx1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Arial" panose="020B0604020202020204"/>
                <a:ea typeface="宋体" panose="02010600030101010101" pitchFamily="2" charset="-122"/>
              </a:defRPr>
            </a:lvl5pPr>
          </a:lstStyle>
          <a:p>
            <a:pPr lvl="0"/>
            <a:r>
              <a:rPr sz="2400"/>
              <a:t>—质量、环境、职业健康安全等的管理理念和方法，都发展到了</a:t>
            </a:r>
            <a:r>
              <a:rPr sz="2400">
                <a:solidFill>
                  <a:srgbClr val="FF0066"/>
                </a:solidFill>
              </a:rPr>
              <a:t>运用体系的方法进行管理的平台，为组织整合型管理体系带来了可行性：</a:t>
            </a:r>
            <a:endParaRPr sz="2400"/>
          </a:p>
          <a:p>
            <a:pPr lvl="0"/>
            <a:r>
              <a:rPr sz="2400"/>
              <a:t>（1）组织总的方针和目标要求相同；</a:t>
            </a:r>
            <a:endParaRPr sz="2400"/>
          </a:p>
          <a:p>
            <a:pPr lvl="0"/>
            <a:r>
              <a:rPr sz="2400"/>
              <a:t>（2）使用共同的过程模式结构，结构相似，便于整合；</a:t>
            </a:r>
            <a:endParaRPr sz="2400"/>
          </a:p>
          <a:p>
            <a:pPr lvl="0"/>
            <a:r>
              <a:rPr sz="2400"/>
              <a:t>（3）都遵循PDCA的循环过程，即计划－执行－检查－改进；</a:t>
            </a:r>
            <a:endParaRPr sz="2400"/>
          </a:p>
          <a:p>
            <a:pPr lvl="0"/>
            <a:r>
              <a:rPr sz="2400"/>
              <a:t>（4）都要求建立文件化的管理体系；</a:t>
            </a:r>
            <a:endParaRPr sz="2400"/>
          </a:p>
          <a:p>
            <a:pPr lvl="0"/>
            <a:r>
              <a:rPr sz="2400"/>
              <a:t>（5）都提出文件化的职责分工；</a:t>
            </a:r>
            <a:endParaRPr sz="2400"/>
          </a:p>
          <a:p>
            <a:pPr lvl="0"/>
            <a:r>
              <a:rPr sz="2400"/>
              <a:t>（6）都提出建立目标和指标；</a:t>
            </a:r>
            <a:endParaRPr sz="2400"/>
          </a:p>
          <a:p>
            <a:pPr lvl="0"/>
            <a:r>
              <a:rPr sz="2400"/>
              <a:t>（7）都提出要遵循法律法规的要求；</a:t>
            </a:r>
            <a:endParaRPr sz="2400"/>
          </a:p>
          <a:p>
            <a:pPr lvl="0"/>
            <a:r>
              <a:rPr sz="2400"/>
              <a:t>（8）都提出要改进过程实现持续改进；</a:t>
            </a:r>
            <a:endParaRPr sz="2800"/>
          </a:p>
          <a:p>
            <a:pPr lvl="0">
              <a:buNone/>
            </a:pPr>
            <a:r>
              <a:rPr kumimoji="1" sz="2400">
                <a:latin typeface="Times New Roman" panose="02020603050405020304" pitchFamily="18" charset="0"/>
                <a:ea typeface="黑体" panose="02010609060101010101" pitchFamily="2" charset="-122"/>
              </a:rPr>
              <a:t>           </a:t>
            </a:r>
            <a:endParaRPr sz="2800"/>
          </a:p>
          <a:p>
            <a:pPr lvl="0">
              <a:buNone/>
            </a:pPr>
            <a:r>
              <a:rPr sz="2800"/>
              <a:t>   </a:t>
            </a:r>
            <a:endParaRPr sz="2800"/>
          </a:p>
        </p:txBody>
      </p:sp>
      <p:sp>
        <p:nvSpPr>
          <p:cNvPr id="99840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  <p:sp>
        <p:nvSpPr>
          <p:cNvPr id="99840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 algn="ctr"/>
            <a:endParaRPr kumimoji="0" sz="1000">
              <a:effectLst>
                <a:outerShdw blurRad="38100" dist="38100" dir="2700000" algn="tl">
                  <a:schemeClr val="bg2"/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6.11.28"/>
  <p:tag name="AS_TITLE" val="Aspose.Slides for .NET 4.0"/>
  <p:tag name="AS_VERSION" val="16.11.0.0"/>
</p:tagLst>
</file>

<file path=ppt/theme/theme1.xml><?xml version="1.0" encoding="utf-8"?>
<a:theme xmlns:a="http://schemas.openxmlformats.org/drawingml/2006/main" name=" overriden">
  <a:themeElements>
    <a:clrScheme name="">
      <a:dk1>
        <a:srgbClr val="EAEAEA"/>
      </a:dk1>
      <a:lt1>
        <a:srgbClr val="666699"/>
      </a:lt1>
      <a:dk2>
        <a:srgbClr val="CCECFF"/>
      </a:dk2>
      <a:lt2>
        <a:srgbClr val="6B6B99"/>
      </a:lt2>
      <a:accent1>
        <a:srgbClr val="00CC66"/>
      </a:accent1>
      <a:accent2>
        <a:srgbClr val="54547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5B2FF"/>
      </a:hlink>
      <a:folHlink>
        <a:srgbClr val="9900FF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FFFFFF"/>
        </a:dk1>
        <a:lt1>
          <a:srgbClr val="800000"/>
        </a:lt1>
        <a:dk2>
          <a:srgbClr val="FCF0B2"/>
        </a:dk2>
        <a:lt2>
          <a:srgbClr val="7E0000"/>
        </a:lt2>
        <a:accent1>
          <a:srgbClr val="C5543D"/>
        </a:accent1>
        <a:accent2>
          <a:srgbClr val="660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B2B8C8"/>
        </a:dk2>
        <a:lt2>
          <a:srgbClr val="000066"/>
        </a:lt2>
        <a:accent1>
          <a:srgbClr val="008080"/>
        </a:accent1>
        <a:accent2>
          <a:srgbClr val="00004E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C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10199"/>
        </a:lt2>
        <a:accent1>
          <a:srgbClr val="00C600"/>
        </a:accent1>
        <a:accent2>
          <a:srgbClr val="01017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E701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EAEAEA"/>
        </a:dk1>
        <a:lt1>
          <a:srgbClr val="666699"/>
        </a:lt1>
        <a:dk2>
          <a:srgbClr val="CCECFF"/>
        </a:dk2>
        <a:lt2>
          <a:srgbClr val="6B6B99"/>
        </a:lt2>
        <a:accent1>
          <a:srgbClr val="00CC66"/>
        </a:accent1>
        <a:accent2>
          <a:srgbClr val="54547A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5B2FF"/>
        </a:hlink>
        <a:folHlink>
          <a:srgbClr val="99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CC"/>
        </a:dk2>
        <a:lt2>
          <a:srgbClr val="00827F"/>
        </a:lt2>
        <a:accent1>
          <a:srgbClr val="6D6FC7"/>
        </a:accent1>
        <a:accent2>
          <a:srgbClr val="006462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5252"/>
        </a:lt1>
        <a:dk2>
          <a:srgbClr val="C0C0C0"/>
        </a:dk2>
        <a:lt2>
          <a:srgbClr val="4D4D4D"/>
        </a:lt2>
        <a:accent1>
          <a:srgbClr val="527C3A"/>
        </a:accent1>
        <a:accent2>
          <a:srgbClr val="44444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AC458"/>
        </a:hlink>
        <a:folHlink>
          <a:srgbClr val="C778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46434"/>
        </a:lt1>
        <a:dk2>
          <a:srgbClr val="B2B68A"/>
        </a:dk2>
        <a:lt2>
          <a:srgbClr val="516032"/>
        </a:lt2>
        <a:accent1>
          <a:srgbClr val="7D8C70"/>
        </a:accent1>
        <a:accent2>
          <a:srgbClr val="414E2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80C579"/>
        </a:hlink>
        <a:folHlink>
          <a:srgbClr val="7FA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CCCC00"/>
        </a:lt1>
        <a:dk2>
          <a:srgbClr val="F3F5B1"/>
        </a:dk2>
        <a:lt2>
          <a:srgbClr val="D1CC00"/>
        </a:lt2>
        <a:accent1>
          <a:srgbClr val="808000"/>
        </a:accent1>
        <a:accent2>
          <a:srgbClr val="AEAA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B2B2B2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EAEAEA"/>
    </a:dk1>
    <a:lt1>
      <a:srgbClr val="666699"/>
    </a:lt1>
    <a:dk2>
      <a:srgbClr val="CCECFF"/>
    </a:dk2>
    <a:lt2>
      <a:srgbClr val="6B6B99"/>
    </a:lt2>
    <a:accent1>
      <a:srgbClr val="00CC66"/>
    </a:accent1>
    <a:accent2>
      <a:srgbClr val="54547A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65B2FF"/>
    </a:hlink>
    <a:folHlink>
      <a:srgbClr val="99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4122</Words>
  <Application>WPS 演示</Application>
  <PresentationFormat>全屏显示(4:3)</PresentationFormat>
  <Paragraphs>366</Paragraphs>
  <Slides>39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</vt:lpstr>
      <vt:lpstr>宋体</vt:lpstr>
      <vt:lpstr>Wingdings</vt:lpstr>
      <vt:lpstr>Arial</vt:lpstr>
      <vt:lpstr>Times New Roman</vt:lpstr>
      <vt:lpstr>Marlett</vt:lpstr>
      <vt:lpstr>黑体</vt:lpstr>
      <vt:lpstr>Tahoma</vt:lpstr>
      <vt:lpstr>微软雅黑</vt:lpstr>
      <vt:lpstr>Arial Unicode MS</vt:lpstr>
      <vt:lpstr>华文行楷</vt:lpstr>
      <vt:lpstr>华文新魏</vt:lpstr>
      <vt:lpstr>仿宋</vt:lpstr>
      <vt:lpstr> overriden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1、三项管理体系关注的对象和目的</vt:lpstr>
      <vt:lpstr>2、体系整合的可行性</vt:lpstr>
      <vt:lpstr>2、体系整合的可行性</vt:lpstr>
      <vt:lpstr>3、体系整合必要性</vt:lpstr>
      <vt:lpstr>4、整合体系的概念和方法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FSJ</dc:creator>
  <cp:lastModifiedBy>Lenovo</cp:lastModifiedBy>
  <cp:revision>1236</cp:revision>
  <dcterms:created xsi:type="dcterms:W3CDTF">2004-07-04T07:28:00Z</dcterms:created>
  <dcterms:modified xsi:type="dcterms:W3CDTF">2021-09-01T12:10:04Z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5DDB3F0859AF422EA8911B9457D72598</vt:lpwstr>
  </property>
  <property fmtid="{D5CDD505-2E9C-101B-9397-08002B2CF9AE}" pid="3" name="KSOProductBuildVer">
    <vt:lpwstr>2052-11.1.0.10667</vt:lpwstr>
  </property>
</Properties>
</file>