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885" r:id="rId2"/>
    <p:sldId id="886" r:id="rId3"/>
    <p:sldId id="1118" r:id="rId4"/>
    <p:sldId id="1304" r:id="rId5"/>
    <p:sldId id="1305" r:id="rId6"/>
    <p:sldId id="1370" r:id="rId7"/>
    <p:sldId id="1371" r:id="rId8"/>
    <p:sldId id="1372" r:id="rId9"/>
    <p:sldId id="1307" r:id="rId10"/>
    <p:sldId id="1308" r:id="rId11"/>
    <p:sldId id="1373" r:id="rId12"/>
    <p:sldId id="1374" r:id="rId13"/>
    <p:sldId id="1389" r:id="rId14"/>
    <p:sldId id="1309" r:id="rId15"/>
    <p:sldId id="1478" r:id="rId16"/>
    <p:sldId id="1434" r:id="rId17"/>
    <p:sldId id="1376" r:id="rId18"/>
    <p:sldId id="1377" r:id="rId19"/>
    <p:sldId id="1435" r:id="rId20"/>
    <p:sldId id="1436" r:id="rId21"/>
    <p:sldId id="1388" r:id="rId22"/>
    <p:sldId id="1380" r:id="rId23"/>
    <p:sldId id="1381" r:id="rId24"/>
    <p:sldId id="1382" r:id="rId25"/>
    <p:sldId id="1383" r:id="rId26"/>
    <p:sldId id="1384" r:id="rId27"/>
    <p:sldId id="1393" r:id="rId28"/>
    <p:sldId id="1385" r:id="rId29"/>
    <p:sldId id="1417" r:id="rId30"/>
    <p:sldId id="1416" r:id="rId31"/>
    <p:sldId id="1386" r:id="rId32"/>
    <p:sldId id="1387" r:id="rId33"/>
    <p:sldId id="1390" r:id="rId34"/>
    <p:sldId id="1392" r:id="rId35"/>
    <p:sldId id="1412" r:id="rId36"/>
    <p:sldId id="1413" r:id="rId37"/>
    <p:sldId id="1414" r:id="rId38"/>
    <p:sldId id="1415" r:id="rId39"/>
    <p:sldId id="1464" r:id="rId40"/>
    <p:sldId id="1472" r:id="rId41"/>
    <p:sldId id="1473" r:id="rId42"/>
    <p:sldId id="1474" r:id="rId43"/>
    <p:sldId id="1475" r:id="rId44"/>
    <p:sldId id="1476" r:id="rId45"/>
    <p:sldId id="1394" r:id="rId46"/>
    <p:sldId id="1396" r:id="rId47"/>
    <p:sldId id="1395" r:id="rId48"/>
    <p:sldId id="1315" r:id="rId49"/>
    <p:sldId id="1397" r:id="rId50"/>
    <p:sldId id="1398" r:id="rId51"/>
    <p:sldId id="1318" r:id="rId52"/>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68" userDrawn="1">
          <p15:clr>
            <a:srgbClr val="A4A3A4"/>
          </p15:clr>
        </p15:guide>
        <p15:guide id="2" pos="39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FF9933"/>
    <a:srgbClr val="FFCC66"/>
    <a:srgbClr val="FF99CC"/>
    <a:srgbClr val="FFCCCC"/>
    <a:srgbClr val="FF9999"/>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2" autoAdjust="0"/>
    <p:restoredTop sz="83762" autoAdjust="0"/>
  </p:normalViewPr>
  <p:slideViewPr>
    <p:cSldViewPr showGuides="1">
      <p:cViewPr varScale="1">
        <p:scale>
          <a:sx n="96" d="100"/>
          <a:sy n="96" d="100"/>
        </p:scale>
        <p:origin x="-906" y="-102"/>
      </p:cViewPr>
      <p:guideLst>
        <p:guide orient="horz" pos="2268"/>
        <p:guide pos="39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1" sz="1200" b="0" u="none">
                <a:latin typeface="Arial" panose="020B0604020202020204" pitchFamily="34" charset="0"/>
              </a:defRPr>
            </a:lvl1pPr>
          </a:lstStyle>
          <a:p>
            <a:pPr>
              <a:defRPr/>
            </a:pPr>
            <a:endParaRPr lang="en-US" altLang="zh-CN"/>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1" sz="1200" b="0" u="none">
                <a:latin typeface="Arial" panose="020B0604020202020204" pitchFamily="34" charset="0"/>
              </a:defRPr>
            </a:lvl1pPr>
          </a:lstStyle>
          <a:p>
            <a:pPr>
              <a:defRPr/>
            </a:pPr>
            <a:endParaRPr lang="en-US" altLang="zh-CN"/>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kumimoji="1" sz="1200" b="0" u="none">
                <a:latin typeface="Arial" panose="020B0604020202020204" pitchFamily="34" charset="0"/>
              </a:defRPr>
            </a:lvl1pPr>
          </a:lstStyle>
          <a:p>
            <a:pPr>
              <a:defRPr/>
            </a:pPr>
            <a:endParaRPr lang="en-US" altLang="zh-CN"/>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u="none" noProof="1" dirty="0"/>
            </a:lvl1pPr>
          </a:lstStyle>
          <a:p>
            <a:fld id="{733E1EE7-EC2A-45D5-A12D-C8BB041373A9}" type="slidenum">
              <a:rPr lang="en-US" altLang="zh-CN"/>
              <a:t>‹#›</a:t>
            </a:fld>
            <a:endParaRPr lang="en-US" altLang="zh-CN"/>
          </a:p>
        </p:txBody>
      </p:sp>
    </p:spTree>
    <p:extLst>
      <p:ext uri="{BB962C8B-B14F-4D97-AF65-F5344CB8AC3E}">
        <p14:creationId xmlns:p14="http://schemas.microsoft.com/office/powerpoint/2010/main" val="2877335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kumimoji="1" sz="1200" b="0" u="none">
                <a:latin typeface="Arial" panose="020B0604020202020204" pitchFamily="34" charset="0"/>
              </a:defRPr>
            </a:lvl1pPr>
          </a:lstStyle>
          <a:p>
            <a:pPr>
              <a:defRPr/>
            </a:pPr>
            <a:endParaRPr lang="en-US" altLang="zh-CN"/>
          </a:p>
        </p:txBody>
      </p:sp>
      <p:sp>
        <p:nvSpPr>
          <p:cNvPr id="2150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kumimoji="1" sz="1200" b="0" u="none">
                <a:latin typeface="Arial" panose="020B0604020202020204" pitchFamily="34" charset="0"/>
              </a:defRPr>
            </a:lvl1pPr>
          </a:lstStyle>
          <a:p>
            <a:pPr>
              <a:defRPr/>
            </a:pPr>
            <a:endParaRPr lang="en-US" altLang="zh-CN"/>
          </a:p>
        </p:txBody>
      </p:sp>
      <p:sp>
        <p:nvSpPr>
          <p:cNvPr id="19460" name="Rectangle 4"/>
          <p:cNvSpPr>
            <a:spLocks noGrp="1" noRot="1" noChangeAspect="1" noChangeArrowheads="1" noTextEdit="1"/>
          </p:cNvSpPr>
          <p:nvPr>
            <p:ph type="sldImg" idx="4294967295"/>
          </p:nvPr>
        </p:nvSpPr>
        <p:spPr bwMode="auto">
          <a:xfrm>
            <a:off x="381000" y="685800"/>
            <a:ext cx="6096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kumimoji="1" sz="1200" b="0" u="none">
                <a:latin typeface="Arial" panose="020B0604020202020204" pitchFamily="34" charset="0"/>
              </a:defRPr>
            </a:lvl1pPr>
          </a:lstStyle>
          <a:p>
            <a:pPr>
              <a:defRPr/>
            </a:pPr>
            <a:endParaRPr lang="en-US" altLang="zh-CN"/>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u="none" noProof="1" dirty="0"/>
            </a:lvl1pPr>
          </a:lstStyle>
          <a:p>
            <a:fld id="{2E0CAF57-DE46-452C-B2A1-D31E7E19A6F1}" type="slidenum">
              <a:rPr lang="en-US" altLang="zh-CN"/>
              <a:t>‹#›</a:t>
            </a:fld>
            <a:endParaRPr lang="en-US" altLang="zh-CN"/>
          </a:p>
        </p:txBody>
      </p:sp>
    </p:spTree>
    <p:extLst>
      <p:ext uri="{BB962C8B-B14F-4D97-AF65-F5344CB8AC3E}">
        <p14:creationId xmlns:p14="http://schemas.microsoft.com/office/powerpoint/2010/main" val="519659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spcBef>
                <a:spcPct val="0"/>
              </a:spcBef>
              <a:buNone/>
            </a:pPr>
            <a:r>
              <a:rPr lang="zh-CN" altLang="en-US" sz="1200" b="1" dirty="0" smtClean="0"/>
              <a:t>一、</a:t>
            </a:r>
            <a:r>
              <a:rPr lang="en-US" altLang="zh-CN" sz="1200" b="1" dirty="0" smtClean="0"/>
              <a:t>2016</a:t>
            </a:r>
            <a:r>
              <a:rPr lang="zh-CN" altLang="en-US" sz="1200" b="1" dirty="0" smtClean="0"/>
              <a:t>版标准的结构（</a:t>
            </a:r>
            <a:r>
              <a:rPr lang="en-US" altLang="zh-CN" sz="1200" b="1" dirty="0" smtClean="0"/>
              <a:t>SL</a:t>
            </a:r>
            <a:r>
              <a:rPr lang="zh-CN" altLang="en-US" sz="1200" b="1" dirty="0" smtClean="0"/>
              <a:t>）</a:t>
            </a:r>
            <a:endParaRPr lang="en-US" altLang="zh-CN" sz="1200" b="1" dirty="0" smtClean="0"/>
          </a:p>
          <a:p>
            <a:pPr marL="0" indent="0">
              <a:spcBef>
                <a:spcPct val="0"/>
              </a:spcBef>
              <a:buNone/>
            </a:pPr>
            <a:r>
              <a:rPr lang="zh-CN" altLang="en-US" sz="1200" b="1" dirty="0" smtClean="0"/>
              <a:t>二、</a:t>
            </a:r>
            <a:r>
              <a:rPr lang="en-US" altLang="zh-CN" sz="1200" b="1" dirty="0" smtClean="0"/>
              <a:t>2016</a:t>
            </a:r>
            <a:r>
              <a:rPr lang="zh-CN" altLang="en-US" sz="1200" b="1" dirty="0" smtClean="0"/>
              <a:t>版标准的主要变化（重点：</a:t>
            </a:r>
            <a:r>
              <a:rPr lang="zh-CN" altLang="en-US" sz="1200" b="1" dirty="0" smtClean="0">
                <a:solidFill>
                  <a:srgbClr val="0000FF"/>
                </a:solidFill>
              </a:rPr>
              <a:t>产品和服务、适用性、</a:t>
            </a:r>
            <a:r>
              <a:rPr lang="zh-CN" altLang="en-US" sz="1200" b="1" dirty="0" smtClean="0">
                <a:solidFill>
                  <a:srgbClr val="FF0000"/>
                </a:solidFill>
              </a:rPr>
              <a:t>管理者代表</a:t>
            </a:r>
            <a:r>
              <a:rPr lang="zh-CN" altLang="en-US" sz="1200" b="1" dirty="0" smtClean="0">
                <a:solidFill>
                  <a:srgbClr val="0000FF"/>
                </a:solidFill>
              </a:rPr>
              <a:t>、成文信息、过程运行环境、监视测量资源、外部提供的产品和服务、外部供方、</a:t>
            </a:r>
            <a:r>
              <a:rPr lang="zh-CN" altLang="en-US" sz="1200" b="1" dirty="0" smtClean="0"/>
              <a:t>战略、相关方、风险、预防措施、</a:t>
            </a:r>
            <a:r>
              <a:rPr lang="en-US" altLang="zh-CN" sz="1200" b="1" dirty="0" smtClean="0"/>
              <a:t>PDCA</a:t>
            </a:r>
            <a:r>
              <a:rPr lang="zh-CN" altLang="en-US" sz="1200" b="1" dirty="0" smtClean="0"/>
              <a:t>、过程方法、领导作用、知识、变更控制、外部沟通）</a:t>
            </a:r>
            <a:endParaRPr lang="en-US" altLang="zh-CN" sz="1200" b="1" dirty="0" smtClean="0"/>
          </a:p>
          <a:p>
            <a:pPr marL="0" indent="0">
              <a:spcBef>
                <a:spcPct val="0"/>
              </a:spcBef>
              <a:buNone/>
            </a:pPr>
            <a:r>
              <a:rPr lang="zh-CN" altLang="en-US" sz="1200" b="1" dirty="0" smtClean="0"/>
              <a:t>三、</a:t>
            </a:r>
            <a:r>
              <a:rPr lang="en-US" altLang="zh-CN" sz="1200" b="1" dirty="0" smtClean="0"/>
              <a:t>2016</a:t>
            </a:r>
            <a:r>
              <a:rPr lang="zh-CN" altLang="en-US" sz="1200" b="1" dirty="0" smtClean="0"/>
              <a:t>版标准条款简介</a:t>
            </a:r>
          </a:p>
          <a:p>
            <a:endParaRPr lang="zh-CN" altLang="en-US" dirty="0"/>
          </a:p>
        </p:txBody>
      </p:sp>
      <p:sp>
        <p:nvSpPr>
          <p:cNvPr id="4" name="灯片编号占位符 3"/>
          <p:cNvSpPr>
            <a:spLocks noGrp="1"/>
          </p:cNvSpPr>
          <p:nvPr>
            <p:ph type="sldNum" sz="quarter" idx="10"/>
          </p:nvPr>
        </p:nvSpPr>
        <p:spPr/>
        <p:txBody>
          <a:bodyPr/>
          <a:lstStyle/>
          <a:p>
            <a:fld id="{A6F837B1-3942-4B36-A9A2-6AF914CEB0A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3"/>
          </p:nvPr>
        </p:nvSpPr>
        <p:spPr/>
        <p:txBody>
          <a:bodyPr/>
          <a:lstStyle/>
          <a:p>
            <a:r>
              <a:rPr lang="zh-CN" altLang="en-US">
                <a:sym typeface="+mn-ea"/>
              </a:rPr>
              <a:t>一种属性或特征；如影响安全性能的、不合格就要报废的、影响功能尺寸的这些工序。其变化将对产品安装、形状、功能、性能、使用寿命或可制造性产生重大影响，因而需要采取特殊措施对其进行控制。</a:t>
            </a:r>
            <a:endParaRPr lang="zh-CN" altLang="en-US">
              <a:solidFill>
                <a:schemeClr val="tx1"/>
              </a:solidFill>
              <a:sym typeface="+mn-ea"/>
            </a:endParaRPr>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48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51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封面">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5FBEBE37-E1C5-49B6-9D13-FAD53E0F93D7}" type="slidenum">
              <a:rPr lang="en-US" altLang="zh-CN" smtClean="0"/>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09C0B5CB-5B64-4EF2-9532-FE7C1DAADBED}" type="slidenum">
              <a:rPr lang="en-US" altLang="zh-CN" smtClean="0"/>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7AEB4323-DD7F-40A6-ADC3-F00A133EE819}" type="slidenum">
              <a:rPr lang="en-US" altLang="zh-CN" smtClean="0"/>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3" name="Rectangle 4"/>
          <p:cNvSpPr>
            <a:spLocks noGrp="1" noChangeArrowheads="1"/>
          </p:cNvSpPr>
          <p:nvPr>
            <p:ph type="dt" sz="half" idx="10"/>
          </p:nvPr>
        </p:nvSpPr>
        <p:spPr/>
        <p:txBody>
          <a:bodyPr/>
          <a:lstStyle>
            <a:lvl1pPr>
              <a:defRPr/>
            </a:lvl1pPr>
          </a:lstStyle>
          <a:p>
            <a:pPr>
              <a:defRPr/>
            </a:pPr>
            <a:fld id="{2F1FA0B1-1766-4140-A5FF-6E678FE424EC}" type="datetime3">
              <a:rPr lang="zh-CN" altLang="en-US"/>
              <a:t>2024年12月27日星期五</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fld id="{40663498-42D2-4D9E-8338-4D5A263E7181}" type="slidenum">
              <a:rPr lang="en-US" altLang="zh-CN"/>
              <a:t>‹#›</a:t>
            </a:fld>
            <a:endParaRPr lang="en-US" altLang="zh-CN"/>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488017" y="609600"/>
            <a:ext cx="10301816"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1678518" y="1916113"/>
            <a:ext cx="4938183" cy="41941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819901" y="1916113"/>
            <a:ext cx="4940300" cy="41941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5"/>
          <p:cNvSpPr>
            <a:spLocks noGrp="1" noChangeArrowheads="1"/>
          </p:cNvSpPr>
          <p:nvPr>
            <p:ph type="ftr" sz="quarter" idx="10"/>
          </p:nvPr>
        </p:nvSpPr>
        <p:spPr/>
        <p:txBody>
          <a:bodyPr/>
          <a:lstStyle>
            <a:lvl1pPr>
              <a:defRPr kumimoji="1" b="1" u="sng"/>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fld id="{04BE6129-9768-4294-A4BF-3C4D1DBFB7F6}" type="slidenum">
              <a:rPr lang="en-US" altLang="zh-CN"/>
              <a:t>‹#›</a:t>
            </a:fld>
            <a:endParaRPr lang="en-US" altLang="zh-CN"/>
          </a:p>
        </p:txBody>
      </p:sp>
      <p:sp>
        <p:nvSpPr>
          <p:cNvPr id="7" name="Rectangle 8"/>
          <p:cNvSpPr>
            <a:spLocks noGrp="1" noChangeArrowheads="1"/>
          </p:cNvSpPr>
          <p:nvPr>
            <p:ph type="dt" sz="half" idx="12"/>
          </p:nvPr>
        </p:nvSpPr>
        <p:spPr/>
        <p:txBody>
          <a:bodyPr/>
          <a:lstStyle>
            <a:lvl1pPr>
              <a:defRPr kumimoji="1" b="1" u="sng"/>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矩形 1"/>
          <p:cNvSpPr/>
          <p:nvPr userDrawn="1"/>
        </p:nvSpPr>
        <p:spPr>
          <a:xfrm>
            <a:off x="-1" y="2133193"/>
            <a:ext cx="12192001" cy="2519624"/>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a:latin typeface="微软雅黑" panose="020B0503020204020204" pitchFamily="34" charset="-122"/>
              <a:ea typeface="微软雅黑" panose="020B0503020204020204" pitchFamily="34" charset="-122"/>
            </a:endParaRPr>
          </a:p>
        </p:txBody>
      </p:sp>
      <p:sp>
        <p:nvSpPr>
          <p:cNvPr id="3" name="Freeform 5"/>
          <p:cNvSpPr/>
          <p:nvPr userDrawn="1"/>
        </p:nvSpPr>
        <p:spPr bwMode="auto">
          <a:xfrm>
            <a:off x="1847884" y="2898543"/>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p>
        </p:txBody>
      </p:sp>
      <p:sp>
        <p:nvSpPr>
          <p:cNvPr id="4" name="KSO_Shape"/>
          <p:cNvSpPr/>
          <p:nvPr userDrawn="1"/>
        </p:nvSpPr>
        <p:spPr bwMode="auto">
          <a:xfrm>
            <a:off x="2159634" y="3210147"/>
            <a:ext cx="585515" cy="4440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userDrawn="1"/>
        </p:nvCxnSpPr>
        <p:spPr>
          <a:xfrm>
            <a:off x="3215680" y="2787405"/>
            <a:ext cx="0" cy="1289499"/>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036532" y="900000"/>
            <a:ext cx="10388060" cy="5386703"/>
          </a:xfrm>
        </p:spPr>
        <p:txBody>
          <a:bodyPr>
            <a:normAutofit/>
          </a:bodyPr>
          <a:lstStyle>
            <a:lvl1pPr marL="0" indent="0">
              <a:lnSpc>
                <a:spcPct val="100000"/>
              </a:lnSpc>
              <a:spcBef>
                <a:spcPts val="0"/>
              </a:spcBef>
              <a:spcAft>
                <a:spcPts val="600"/>
              </a:spcAft>
              <a:buClr>
                <a:schemeClr val="accent5"/>
              </a:buClr>
              <a:buFont typeface="Wingdings" panose="05000000000000000000" pitchFamily="2" charset="2"/>
              <a:buNone/>
              <a:defRPr sz="2400">
                <a:latin typeface="微软雅黑" panose="020B0503020204020204" pitchFamily="34" charset="-122"/>
                <a:ea typeface="微软雅黑" panose="020B0503020204020204" pitchFamily="34" charset="-122"/>
              </a:defRPr>
            </a:lvl1pPr>
            <a:lvl2pPr marL="457200" indent="0">
              <a:lnSpc>
                <a:spcPct val="100000"/>
              </a:lnSpc>
              <a:spcBef>
                <a:spcPts val="0"/>
              </a:spcBef>
              <a:spcAft>
                <a:spcPts val="600"/>
              </a:spcAft>
              <a:buClr>
                <a:schemeClr val="accent5"/>
              </a:buClr>
              <a:buFont typeface="Wingdings" panose="05000000000000000000" pitchFamily="2" charset="2"/>
              <a:buNone/>
              <a:defRPr sz="2000">
                <a:latin typeface="微软雅黑" panose="020B0503020204020204" pitchFamily="34" charset="-122"/>
                <a:ea typeface="微软雅黑" panose="020B0503020204020204" pitchFamily="34" charset="-122"/>
              </a:defRPr>
            </a:lvl2pPr>
            <a:lvl3pPr marL="914400" indent="0">
              <a:lnSpc>
                <a:spcPct val="100000"/>
              </a:lnSpc>
              <a:spcBef>
                <a:spcPts val="0"/>
              </a:spcBef>
              <a:spcAft>
                <a:spcPts val="600"/>
              </a:spcAft>
              <a:buClr>
                <a:schemeClr val="accent5"/>
              </a:buClr>
              <a:buFont typeface="Wingdings" panose="05000000000000000000" pitchFamily="2" charset="2"/>
              <a:buNone/>
              <a:defRPr sz="1800">
                <a:latin typeface="微软雅黑" panose="020B0503020204020204" pitchFamily="34" charset="-122"/>
                <a:ea typeface="微软雅黑" panose="020B0503020204020204" pitchFamily="34" charset="-122"/>
              </a:defRPr>
            </a:lvl3pPr>
            <a:lvl4pPr marL="1371600" indent="0">
              <a:lnSpc>
                <a:spcPct val="100000"/>
              </a:lnSpc>
              <a:spcBef>
                <a:spcPts val="0"/>
              </a:spcBef>
              <a:spcAft>
                <a:spcPts val="600"/>
              </a:spcAft>
              <a:buClr>
                <a:schemeClr val="accent5"/>
              </a:buClr>
              <a:buFont typeface="Wingdings" panose="05000000000000000000" pitchFamily="2" charset="2"/>
              <a:buNone/>
              <a:defRPr sz="1600">
                <a:latin typeface="微软雅黑" panose="020B0503020204020204" pitchFamily="34" charset="-122"/>
                <a:ea typeface="微软雅黑" panose="020B0503020204020204" pitchFamily="34" charset="-122"/>
              </a:defRPr>
            </a:lvl4pPr>
            <a:lvl5pPr marL="1828800" indent="0">
              <a:lnSpc>
                <a:spcPct val="100000"/>
              </a:lnSpc>
              <a:spcBef>
                <a:spcPts val="0"/>
              </a:spcBef>
              <a:spcAft>
                <a:spcPts val="600"/>
              </a:spcAft>
              <a:buClr>
                <a:schemeClr val="accent5"/>
              </a:buClr>
              <a:buFont typeface="Wingdings" panose="05000000000000000000" pitchFamily="2" charset="2"/>
              <a:buNone/>
              <a:defRPr sz="1600">
                <a:latin typeface="微软雅黑" panose="020B0503020204020204" pitchFamily="34" charset="-122"/>
                <a:ea typeface="微软雅黑" panose="020B0503020204020204" pitchFamily="34" charset="-122"/>
              </a:defRPr>
            </a:lvl5p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矩形 6"/>
          <p:cNvSpPr/>
          <p:nvPr userDrawn="1"/>
        </p:nvSpPr>
        <p:spPr>
          <a:xfrm flipH="1">
            <a:off x="-2" y="6525345"/>
            <a:ext cx="12192002" cy="360511"/>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北京国标联合认证有限公司</a:t>
            </a:r>
            <a:endParaRPr lang="zh-CN" altLang="en-US" sz="1200" dirty="0">
              <a:latin typeface="微软雅黑" panose="020B0503020204020204" pitchFamily="34" charset="-122"/>
              <a:ea typeface="微软雅黑" panose="020B0503020204020204" pitchFamily="34" charset="-122"/>
            </a:endParaRPr>
          </a:p>
        </p:txBody>
      </p:sp>
      <p:grpSp>
        <p:nvGrpSpPr>
          <p:cNvPr id="8" name="组合 7"/>
          <p:cNvGrpSpPr/>
          <p:nvPr userDrawn="1"/>
        </p:nvGrpSpPr>
        <p:grpSpPr>
          <a:xfrm>
            <a:off x="0" y="0"/>
            <a:ext cx="984763" cy="836712"/>
            <a:chOff x="0" y="0"/>
            <a:chExt cx="985019" cy="836712"/>
          </a:xfrm>
        </p:grpSpPr>
        <p:grpSp>
          <p:nvGrpSpPr>
            <p:cNvPr id="9" name="组合 8"/>
            <p:cNvGrpSpPr/>
            <p:nvPr userDrawn="1"/>
          </p:nvGrpSpPr>
          <p:grpSpPr>
            <a:xfrm>
              <a:off x="192931" y="0"/>
              <a:ext cx="576064" cy="836712"/>
              <a:chOff x="841003" y="360040"/>
              <a:chExt cx="504056" cy="836712"/>
            </a:xfrm>
            <a:solidFill>
              <a:schemeClr val="tx2">
                <a:lumMod val="20000"/>
                <a:lumOff val="80000"/>
              </a:schemeClr>
            </a:solidFill>
          </p:grpSpPr>
          <p:sp>
            <p:nvSpPr>
              <p:cNvPr id="12" name="矩形 11"/>
              <p:cNvSpPr/>
              <p:nvPr/>
            </p:nvSpPr>
            <p:spPr>
              <a:xfrm>
                <a:off x="841003" y="360040"/>
                <a:ext cx="504056" cy="5486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2F5EB0"/>
                  </a:solidFill>
                </a:endParaRPr>
              </a:p>
            </p:txBody>
          </p:sp>
          <p:sp>
            <p:nvSpPr>
              <p:cNvPr id="13" name="等腰三角形 12"/>
              <p:cNvSpPr/>
              <p:nvPr/>
            </p:nvSpPr>
            <p:spPr>
              <a:xfrm rot="10800000">
                <a:off x="841003" y="908720"/>
                <a:ext cx="504056" cy="288032"/>
              </a:xfrm>
              <a:prstGeom prst="triangl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2F5EB0"/>
                  </a:solidFill>
                </a:endParaRPr>
              </a:p>
            </p:txBody>
          </p:sp>
        </p:grpSp>
        <p:sp>
          <p:nvSpPr>
            <p:cNvPr id="10" name="矩形 9"/>
            <p:cNvSpPr/>
            <p:nvPr userDrawn="1"/>
          </p:nvSpPr>
          <p:spPr>
            <a:xfrm>
              <a:off x="0" y="0"/>
              <a:ext cx="985019" cy="583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215" y="147933"/>
              <a:ext cx="432112" cy="432000"/>
            </a:xfrm>
            <a:prstGeom prst="rect">
              <a:avLst/>
            </a:prstGeom>
          </p:spPr>
        </p:pic>
      </p:grpSp>
      <p:sp>
        <p:nvSpPr>
          <p:cNvPr id="14" name="灯片编号占位符 3"/>
          <p:cNvSpPr>
            <a:spLocks noGrp="1"/>
          </p:cNvSpPr>
          <p:nvPr>
            <p:ph type="sldNum" sz="quarter" idx="12"/>
          </p:nvPr>
        </p:nvSpPr>
        <p:spPr>
          <a:xfrm>
            <a:off x="11351287" y="6525384"/>
            <a:ext cx="647831" cy="360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txBody>
          <a:bodyPr/>
          <a:lstStyle>
            <a:lvl1pPr algn="ctr">
              <a:defRPr sz="1600">
                <a:solidFill>
                  <a:schemeClr val="bg1"/>
                </a:solidFill>
                <a:latin typeface="Haettenschweiler" panose="020B0706040902060204" pitchFamily="34" charset="0"/>
              </a:defRPr>
            </a:lvl1pPr>
          </a:lstStyle>
          <a:p>
            <a:fld id="{D93FFD15-FD4A-41A0-98B0-8A0E50279E3E}" type="slidenum">
              <a:rPr lang="zh-CN" altLang="en-US" smtClean="0"/>
              <a:t>‹#›</a:t>
            </a:fld>
            <a:endParaRPr lang="zh-CN" altLang="en-US" dirty="0"/>
          </a:p>
        </p:txBody>
      </p:sp>
      <p:sp>
        <p:nvSpPr>
          <p:cNvPr id="17" name="矩形 16"/>
          <p:cNvSpPr/>
          <p:nvPr userDrawn="1"/>
        </p:nvSpPr>
        <p:spPr>
          <a:xfrm>
            <a:off x="1055440" y="147872"/>
            <a:ext cx="11136560" cy="472816"/>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200">
              <a:latin typeface="微软雅黑" panose="020B0503020204020204" pitchFamily="34" charset="-122"/>
              <a:ea typeface="微软雅黑" panose="020B0503020204020204" pitchFamily="34" charset="-122"/>
            </a:endParaRPr>
          </a:p>
        </p:txBody>
      </p:sp>
      <p:sp>
        <p:nvSpPr>
          <p:cNvPr id="18" name="Title 1"/>
          <p:cNvSpPr>
            <a:spLocks noGrp="1"/>
          </p:cNvSpPr>
          <p:nvPr>
            <p:ph type="title"/>
          </p:nvPr>
        </p:nvSpPr>
        <p:spPr>
          <a:xfrm>
            <a:off x="1036532" y="147871"/>
            <a:ext cx="10515600" cy="513487"/>
          </a:xfrm>
        </p:spPr>
        <p:txBody>
          <a:bodyPr>
            <a:normAutofit/>
          </a:bodyPr>
          <a:lstStyle>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3A173702-60C9-4373-8F4F-104C8392984A}" type="slidenum">
              <a:rPr lang="en-US" altLang="zh-CN" smtClean="0"/>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C45C2177-2814-4599-9F7D-A7205A657B73}" type="slidenum">
              <a:rPr lang="en-US" altLang="zh-CN" smtClean="0"/>
              <a:t>‹#›</a:t>
            </a:fld>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fld id="{F6E1F411-FC3D-4228-B084-D6F14D9720E8}" type="slidenum">
              <a:rPr lang="en-US" altLang="zh-CN" smtClean="0"/>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fld id="{E4211C41-0652-4E84-9453-A1ACDC536EE8}" type="slidenum">
              <a:rPr lang="en-US" altLang="zh-CN" smtClean="0"/>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6702BA68-F090-4EC9-AA95-15BF1B8D5B5A}" type="slidenum">
              <a:rPr lang="en-US" altLang="zh-CN" smtClean="0"/>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B4323-DD7F-40A6-ADC3-F00A133EE819}" type="slidenum">
              <a:rPr lang="en-US" altLang="zh-CN" smtClean="0"/>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893"/>
            <a:ext cx="12192000" cy="2968884"/>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1" fmla="*/ 0 w 12195175"/>
              <a:gd name="connsiteY0-2" fmla="*/ 0 h 2060848"/>
              <a:gd name="connsiteX1-3" fmla="*/ 12195175 w 12195175"/>
              <a:gd name="connsiteY1-4" fmla="*/ 0 h 2060848"/>
              <a:gd name="connsiteX2-5" fmla="*/ 12195175 w 12195175"/>
              <a:gd name="connsiteY2-6" fmla="*/ 2060848 h 2060848"/>
              <a:gd name="connsiteX3-7" fmla="*/ 6096000 w 12195175"/>
              <a:gd name="connsiteY3-8" fmla="*/ 2046514 h 2060848"/>
              <a:gd name="connsiteX4-9" fmla="*/ 0 w 12195175"/>
              <a:gd name="connsiteY4-10" fmla="*/ 2060848 h 2060848"/>
              <a:gd name="connsiteX5" fmla="*/ 0 w 12195175"/>
              <a:gd name="connsiteY5" fmla="*/ 0 h 2060848"/>
              <a:gd name="connsiteX0-11" fmla="*/ 0 w 12195175"/>
              <a:gd name="connsiteY0-12" fmla="*/ 0 h 3686628"/>
              <a:gd name="connsiteX1-13" fmla="*/ 12195175 w 12195175"/>
              <a:gd name="connsiteY1-14" fmla="*/ 0 h 3686628"/>
              <a:gd name="connsiteX2-15" fmla="*/ 12195175 w 12195175"/>
              <a:gd name="connsiteY2-16" fmla="*/ 2060848 h 3686628"/>
              <a:gd name="connsiteX3-17" fmla="*/ 6081486 w 12195175"/>
              <a:gd name="connsiteY3-18" fmla="*/ 3686628 h 3686628"/>
              <a:gd name="connsiteX4-19" fmla="*/ 0 w 12195175"/>
              <a:gd name="connsiteY4-20" fmla="*/ 2060848 h 3686628"/>
              <a:gd name="connsiteX5-21" fmla="*/ 0 w 12195175"/>
              <a:gd name="connsiteY5-22" fmla="*/ 0 h 36866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矩形 2"/>
          <p:cNvSpPr/>
          <p:nvPr/>
        </p:nvSpPr>
        <p:spPr>
          <a:xfrm>
            <a:off x="1" y="-26484"/>
            <a:ext cx="12192000" cy="2231667"/>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1" fmla="*/ 0 w 12195175"/>
              <a:gd name="connsiteY0-2" fmla="*/ 0 h 908720"/>
              <a:gd name="connsiteX1-3" fmla="*/ 12195175 w 12195175"/>
              <a:gd name="connsiteY1-4" fmla="*/ 0 h 908720"/>
              <a:gd name="connsiteX2-5" fmla="*/ 12195175 w 12195175"/>
              <a:gd name="connsiteY2-6" fmla="*/ 908720 h 908720"/>
              <a:gd name="connsiteX3-7" fmla="*/ 6096000 w 12195175"/>
              <a:gd name="connsiteY3-8" fmla="*/ 899886 h 908720"/>
              <a:gd name="connsiteX4-9" fmla="*/ 0 w 12195175"/>
              <a:gd name="connsiteY4-10" fmla="*/ 908720 h 908720"/>
              <a:gd name="connsiteX5" fmla="*/ 0 w 12195175"/>
              <a:gd name="connsiteY5" fmla="*/ 0 h 908720"/>
              <a:gd name="connsiteX0-11" fmla="*/ 0 w 12195175"/>
              <a:gd name="connsiteY0-12" fmla="*/ 0 h 2510972"/>
              <a:gd name="connsiteX1-13" fmla="*/ 12195175 w 12195175"/>
              <a:gd name="connsiteY1-14" fmla="*/ 0 h 2510972"/>
              <a:gd name="connsiteX2-15" fmla="*/ 12195175 w 12195175"/>
              <a:gd name="connsiteY2-16" fmla="*/ 908720 h 2510972"/>
              <a:gd name="connsiteX3-17" fmla="*/ 6052458 w 12195175"/>
              <a:gd name="connsiteY3-18" fmla="*/ 2510972 h 2510972"/>
              <a:gd name="connsiteX4-19" fmla="*/ 0 w 12195175"/>
              <a:gd name="connsiteY4-20" fmla="*/ 908720 h 2510972"/>
              <a:gd name="connsiteX5-21" fmla="*/ 0 w 12195175"/>
              <a:gd name="connsiteY5-22" fmla="*/ 0 h 25109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rgbClr val="2F5EB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1" y="6122787"/>
            <a:ext cx="12192000" cy="761698"/>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1" fmla="*/ 0 w 12195175"/>
              <a:gd name="connsiteY0-2" fmla="*/ 8993 h 413657"/>
              <a:gd name="connsiteX1-3" fmla="*/ 6096000 w 12195175"/>
              <a:gd name="connsiteY1-4" fmla="*/ 0 h 413657"/>
              <a:gd name="connsiteX2-5" fmla="*/ 12195175 w 12195175"/>
              <a:gd name="connsiteY2-6" fmla="*/ 8993 h 413657"/>
              <a:gd name="connsiteX3-7" fmla="*/ 12195175 w 12195175"/>
              <a:gd name="connsiteY3-8" fmla="*/ 413657 h 413657"/>
              <a:gd name="connsiteX4-9" fmla="*/ 0 w 12195175"/>
              <a:gd name="connsiteY4-10" fmla="*/ 413657 h 413657"/>
              <a:gd name="connsiteX5" fmla="*/ 0 w 12195175"/>
              <a:gd name="connsiteY5" fmla="*/ 8993 h 413657"/>
              <a:gd name="connsiteX0-11" fmla="*/ 0 w 12195175"/>
              <a:gd name="connsiteY0-12" fmla="*/ 458935 h 863599"/>
              <a:gd name="connsiteX1-13" fmla="*/ 6052457 w 12195175"/>
              <a:gd name="connsiteY1-14" fmla="*/ 0 h 863599"/>
              <a:gd name="connsiteX2-15" fmla="*/ 12195175 w 12195175"/>
              <a:gd name="connsiteY2-16" fmla="*/ 458935 h 863599"/>
              <a:gd name="connsiteX3-17" fmla="*/ 12195175 w 12195175"/>
              <a:gd name="connsiteY3-18" fmla="*/ 863599 h 863599"/>
              <a:gd name="connsiteX4-19" fmla="*/ 0 w 12195175"/>
              <a:gd name="connsiteY4-20" fmla="*/ 863599 h 863599"/>
              <a:gd name="connsiteX5-21" fmla="*/ 0 w 12195175"/>
              <a:gd name="connsiteY5-22" fmla="*/ 458935 h 863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TextBox 8"/>
          <p:cNvSpPr txBox="1"/>
          <p:nvPr/>
        </p:nvSpPr>
        <p:spPr>
          <a:xfrm>
            <a:off x="2639445" y="3284984"/>
            <a:ext cx="6982959" cy="1753235"/>
          </a:xfrm>
          <a:prstGeom prst="rect">
            <a:avLst/>
          </a:prstGeom>
          <a:noFill/>
          <a:effectLst/>
        </p:spPr>
        <p:txBody>
          <a:bodyPr wrap="square" rtlCol="0">
            <a:spAutoFit/>
          </a:bodyPr>
          <a:lstStyle/>
          <a:p>
            <a:pPr algn="ctr">
              <a:spcAft>
                <a:spcPts val="1200"/>
              </a:spcAft>
              <a:defRPr/>
            </a:pPr>
            <a:r>
              <a:rPr lang="zh-CN" sz="4000" b="1" dirty="0" smtClean="0">
                <a:solidFill>
                  <a:srgbClr val="2F5EB0"/>
                </a:solidFill>
                <a:latin typeface="微软雅黑" panose="020B0503020204020204" pitchFamily="34" charset="-122"/>
                <a:ea typeface="微软雅黑" panose="020B0503020204020204" pitchFamily="34" charset="-122"/>
              </a:rPr>
              <a:t>橡胶和</a:t>
            </a:r>
            <a:r>
              <a:rPr lang="zh-CN" sz="4000" b="1" dirty="0" smtClean="0">
                <a:solidFill>
                  <a:srgbClr val="2F5EB0"/>
                </a:solidFill>
                <a:latin typeface="微软雅黑" panose="020B0503020204020204" pitchFamily="34" charset="-122"/>
                <a:ea typeface="微软雅黑" panose="020B0503020204020204" pitchFamily="34" charset="-122"/>
                <a:sym typeface="+mn-ea"/>
              </a:rPr>
              <a:t>塑料</a:t>
            </a:r>
            <a:r>
              <a:rPr lang="zh-CN" sz="4000" b="1" dirty="0" smtClean="0">
                <a:solidFill>
                  <a:srgbClr val="2F5EB0"/>
                </a:solidFill>
                <a:latin typeface="微软雅黑" panose="020B0503020204020204" pitchFamily="34" charset="-122"/>
                <a:ea typeface="微软雅黑" panose="020B0503020204020204" pitchFamily="34" charset="-122"/>
              </a:rPr>
              <a:t>制品行业审核知识培训</a:t>
            </a:r>
          </a:p>
          <a:p>
            <a:pPr algn="ctr">
              <a:spcAft>
                <a:spcPts val="1200"/>
              </a:spcAft>
              <a:defRPr/>
            </a:pPr>
            <a:r>
              <a:rPr lang="en-US" altLang="zh-CN" b="1" dirty="0" smtClean="0">
                <a:solidFill>
                  <a:srgbClr val="2F5EB0"/>
                </a:solidFill>
                <a:latin typeface="微软雅黑" panose="020B0503020204020204" pitchFamily="34" charset="-122"/>
                <a:ea typeface="微软雅黑" panose="020B0503020204020204" pitchFamily="34" charset="-122"/>
              </a:rPr>
              <a:t>2024</a:t>
            </a:r>
            <a:r>
              <a:rPr lang="zh-CN" altLang="en-US" b="1" dirty="0" smtClean="0">
                <a:solidFill>
                  <a:srgbClr val="2F5EB0"/>
                </a:solidFill>
                <a:latin typeface="微软雅黑" panose="020B0503020204020204" pitchFamily="34" charset="-122"/>
                <a:ea typeface="微软雅黑" panose="020B0503020204020204" pitchFamily="34" charset="-122"/>
              </a:rPr>
              <a:t>年</a:t>
            </a:r>
            <a:r>
              <a:rPr lang="en-US" b="1" dirty="0" smtClean="0">
                <a:solidFill>
                  <a:srgbClr val="2F5EB0"/>
                </a:solidFill>
                <a:latin typeface="微软雅黑" panose="020B0503020204020204" pitchFamily="34" charset="-122"/>
                <a:ea typeface="微软雅黑" panose="020B0503020204020204" pitchFamily="34" charset="-122"/>
              </a:rPr>
              <a:t>10</a:t>
            </a:r>
            <a:r>
              <a:rPr lang="zh-CN" altLang="en-US" b="1" dirty="0" smtClean="0">
                <a:solidFill>
                  <a:srgbClr val="2F5EB0"/>
                </a:solidFill>
                <a:latin typeface="微软雅黑" panose="020B0503020204020204" pitchFamily="34" charset="-122"/>
                <a:ea typeface="微软雅黑" panose="020B0503020204020204" pitchFamily="34" charset="-122"/>
              </a:rPr>
              <a:t>月</a:t>
            </a:r>
            <a:r>
              <a:rPr lang="en-US" altLang="zh-CN" b="1" dirty="0" smtClean="0">
                <a:solidFill>
                  <a:srgbClr val="2F5EB0"/>
                </a:solidFill>
                <a:latin typeface="微软雅黑" panose="020B0503020204020204" pitchFamily="34" charset="-122"/>
                <a:ea typeface="微软雅黑" panose="020B0503020204020204" pitchFamily="34" charset="-122"/>
              </a:rPr>
              <a:t>18</a:t>
            </a:r>
            <a:r>
              <a:rPr lang="zh-CN" altLang="en-US" b="1" dirty="0" smtClean="0">
                <a:solidFill>
                  <a:srgbClr val="2F5EB0"/>
                </a:solidFill>
                <a:latin typeface="微软雅黑" panose="020B0503020204020204" pitchFamily="34" charset="-122"/>
                <a:ea typeface="微软雅黑" panose="020B0503020204020204" pitchFamily="34" charset="-122"/>
              </a:rPr>
              <a:t>日</a:t>
            </a:r>
          </a:p>
        </p:txBody>
      </p:sp>
      <p:sp>
        <p:nvSpPr>
          <p:cNvPr id="10" name="Rectangle 4"/>
          <p:cNvSpPr txBox="1">
            <a:spLocks noChangeArrowheads="1"/>
          </p:cNvSpPr>
          <p:nvPr/>
        </p:nvSpPr>
        <p:spPr bwMode="auto">
          <a:xfrm>
            <a:off x="3478914" y="6437966"/>
            <a:ext cx="5234173" cy="282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latin typeface="微软雅黑" panose="020B0503020204020204" pitchFamily="34" charset="-122"/>
                <a:ea typeface="微软雅黑" panose="020B0503020204020204" pitchFamily="34" charset="-122"/>
              </a:rPr>
              <a:t>北京国标联合认证有限公司</a:t>
            </a:r>
          </a:p>
        </p:txBody>
      </p:sp>
      <p:sp>
        <p:nvSpPr>
          <p:cNvPr id="11" name="圆角矩形 10"/>
          <p:cNvSpPr/>
          <p:nvPr/>
        </p:nvSpPr>
        <p:spPr>
          <a:xfrm>
            <a:off x="4368259" y="5516688"/>
            <a:ext cx="3455482" cy="373035"/>
          </a:xfrm>
          <a:prstGeom prst="roundRect">
            <a:avLst>
              <a:gd name="adj" fmla="val 50000"/>
            </a:avLst>
          </a:prstGeom>
          <a:solidFill>
            <a:schemeClr val="bg1">
              <a:lumMod val="85000"/>
            </a:schemeClr>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2F5EB0"/>
              </a:solidFill>
            </a:endParaRPr>
          </a:p>
        </p:txBody>
      </p:sp>
      <p:sp>
        <p:nvSpPr>
          <p:cNvPr id="12" name="TextBox 7"/>
          <p:cNvSpPr>
            <a:spLocks noChangeArrowheads="1"/>
          </p:cNvSpPr>
          <p:nvPr/>
        </p:nvSpPr>
        <p:spPr bwMode="auto">
          <a:xfrm>
            <a:off x="4793359" y="5564742"/>
            <a:ext cx="2605282"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8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主讲人</a:t>
            </a:r>
            <a:r>
              <a:rPr lang="zh-CN" altLang="en-US" sz="1800" b="1" dirty="0" smtClean="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：李丽英</a:t>
            </a:r>
          </a:p>
        </p:txBody>
      </p:sp>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artisticPhotocopy detail="2"/>
                    </a14:imgEffect>
                  </a14:imgLayer>
                </a14:imgProps>
              </a:ext>
              <a:ext uri="{28A0092B-C50C-407E-A947-70E740481C1C}">
                <a14:useLocalDpi xmlns:a14="http://schemas.microsoft.com/office/drawing/2010/main" val="0"/>
              </a:ext>
            </a:extLst>
          </a:blip>
          <a:stretch>
            <a:fillRect/>
          </a:stretch>
        </p:blipFill>
        <p:spPr>
          <a:xfrm>
            <a:off x="5589524" y="693409"/>
            <a:ext cx="1012953" cy="1012953"/>
          </a:xfrm>
          <a:prstGeom prst="rect">
            <a:avLst/>
          </a:prstGeom>
          <a:effectLst/>
        </p:spPr>
      </p:pic>
      <p:sp>
        <p:nvSpPr>
          <p:cNvPr id="6" name="灯片编号占位符 5"/>
          <p:cNvSpPr>
            <a:spLocks noGrp="1"/>
          </p:cNvSpPr>
          <p:nvPr>
            <p:ph type="sldNum" sz="quarter" idx="12"/>
          </p:nvPr>
        </p:nvSpPr>
        <p:spPr/>
        <p:txBody>
          <a:bodyPr/>
          <a:lstStyle/>
          <a:p>
            <a:fld id="{D93FFD15-FD4A-41A0-98B0-8A0E50279E3E}" type="slidenum">
              <a:rPr lang="zh-CN" altLang="en-US" smtClean="0"/>
              <a:t>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6" presetClass="entr" presetSubtype="37"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750"/>
                                        <p:tgtEl>
                                          <p:spTgt spid="10"/>
                                        </p:tgtEl>
                                      </p:cBhvr>
                                    </p:animEffect>
                                  </p:childTnLst>
                                </p:cTn>
                              </p:par>
                            </p:childTnLst>
                          </p:cTn>
                        </p:par>
                        <p:par>
                          <p:cTn id="29" fill="hold">
                            <p:stCondLst>
                              <p:cond delay="4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childTnLst>
                          </p:cTn>
                        </p:par>
                        <p:par>
                          <p:cTn id="37" fill="hold">
                            <p:stCondLst>
                              <p:cond delay="525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9" grpId="0"/>
      <p:bldP spid="10" grpId="0"/>
      <p:bldP spid="11" grpId="0" animBg="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0000" lnSpcReduction="20000"/>
          </a:bodyPr>
          <a:lstStyle/>
          <a:p>
            <a:pPr fontAlgn="auto">
              <a:lnSpc>
                <a:spcPct val="150000"/>
              </a:lnSpc>
              <a:spcBef>
                <a:spcPts val="600"/>
              </a:spcBef>
            </a:pPr>
            <a:r>
              <a:rPr lang="en-US" altLang="zh-CN"/>
              <a:t>2.</a:t>
            </a:r>
            <a:r>
              <a:rPr lang="zh-CN" altLang="en-US"/>
              <a:t> 工艺控制自动化，过程管理程序化。</a:t>
            </a:r>
          </a:p>
          <a:p>
            <a:pPr fontAlgn="auto">
              <a:lnSpc>
                <a:spcPct val="150000"/>
              </a:lnSpc>
              <a:spcBef>
                <a:spcPts val="600"/>
              </a:spcBef>
            </a:pPr>
            <a:r>
              <a:rPr lang="zh-CN" altLang="en-US"/>
              <a:t>鉴于生产工艺连续化的特点，广泛地利用各种先进的仪表、计算机 DCS 控制等高新技术手段,通过控制过程参数，将产品的主要特性转换成过程参数控制，生产过程多半是技术密集、多种技术交叉、复杂性的综合体，一般的生产规模较大、分工细密、自动化程度较高，需要严格的</a:t>
            </a:r>
            <a:r>
              <a:rPr lang="zh-CN" altLang="en-US">
                <a:sym typeface="+mn-ea"/>
              </a:rPr>
              <a:t>识别和确定过程的顺序和相互关系，严格</a:t>
            </a:r>
            <a:r>
              <a:rPr lang="zh-CN" altLang="en-US"/>
              <a:t>按照一定程序（参数）运作，由于操作人员受到设备运转规律、工艺流程、操作程序等一系列复杂性生产技术的制约，因此，通常需编制形成文件的程序或相关作业文件。它既是技术操作规程，同时也是安全操作规程，需要制定程序文件和作业指导书，且必须严格执行，任何疏忽不仅造成产品不合格，同时也会发生安全事故。所以，橡胶</a:t>
            </a:r>
            <a:r>
              <a:rPr lang="zh-CN" altLang="en-US">
                <a:sym typeface="+mn-ea"/>
              </a:rPr>
              <a:t>和</a:t>
            </a:r>
            <a:r>
              <a:rPr lang="zh-CN" altLang="en-US"/>
              <a:t>塑料制品生产企业流程性材料业生产过程必须按着科学规律，实行程序化管理。</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0000"/>
          </a:bodyPr>
          <a:lstStyle/>
          <a:p>
            <a:pPr fontAlgn="auto">
              <a:lnSpc>
                <a:spcPct val="150000"/>
              </a:lnSpc>
              <a:spcBef>
                <a:spcPts val="600"/>
              </a:spcBef>
            </a:pPr>
            <a:r>
              <a:rPr lang="en-US" dirty="0"/>
              <a:t>3.</a:t>
            </a:r>
            <a:r>
              <a:rPr lang="zh-CN" altLang="en-US" dirty="0"/>
              <a:t> 环境因素多，危险源识别、评价复杂</a:t>
            </a:r>
          </a:p>
          <a:p>
            <a:pPr fontAlgn="auto">
              <a:lnSpc>
                <a:spcPct val="150000"/>
              </a:lnSpc>
              <a:spcBef>
                <a:spcPts val="600"/>
              </a:spcBef>
            </a:pPr>
            <a:r>
              <a:rPr lang="zh-CN" altLang="en-US" dirty="0"/>
              <a:t>橡胶和塑料制造业除具有流程性材料生产控制的共同特点外，还具有产品的多样性、特殊性、生产条件的苛刻性等特点。通常具有高温、高压、深冷的特殊要求，在产品生产过程中，常常是一种产品生产的同时，往往会产生多种副产品，也会排除大量的废气、废水和废渣等有害物质。危险源涉及内容很多，主要是易燃易爆、有毒有害、高腐蚀等危化品的防护，其主要风险是火灾爆炸、危化品泄漏、职业中毒、化学灼伤等、有毒气体泄漏、机械故障、粉尘、噪声等。在生产过程中，对职业健康安全管理、环境保护有严格的要求，因此企业危险源、污染源的识别、评价十分重要，对生产容器、管道、设备及操作人员要有特殊的要求和控制；对这些行业，在过程控制确保产品质量的同时，一定要考虑安全生产和环境保护的要求，对影响安全、环境保护的因素</a:t>
            </a:r>
            <a:r>
              <a:rPr lang="en-US" altLang="zh-CN" dirty="0"/>
              <a:t>/</a:t>
            </a:r>
            <a:r>
              <a:rPr lang="zh-CN" altLang="en-US" dirty="0"/>
              <a:t>风险进行有效控制。</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fontAlgn="auto">
              <a:lnSpc>
                <a:spcPct val="150000"/>
              </a:lnSpc>
              <a:spcBef>
                <a:spcPts val="600"/>
              </a:spcBef>
            </a:pPr>
            <a:r>
              <a:t>4.</a:t>
            </a:r>
            <a:r>
              <a:rPr lang="en-US"/>
              <a:t> </a:t>
            </a:r>
            <a:r>
              <a:t>集多种行业为一体</a:t>
            </a:r>
          </a:p>
          <a:p>
            <a:pPr fontAlgn="auto">
              <a:lnSpc>
                <a:spcPct val="150000"/>
              </a:lnSpc>
              <a:spcBef>
                <a:spcPts val="600"/>
              </a:spcBef>
            </a:pPr>
            <a:r>
              <a:t>橡胶</a:t>
            </a:r>
            <a:r>
              <a:rPr lang="zh-CN"/>
              <a:t>和</a:t>
            </a:r>
            <a:r>
              <a:t>塑料制造业企业通常涉及的专业范围远远超过本专业范围</a:t>
            </a:r>
            <a:r>
              <a:rPr lang="zh-CN"/>
              <a:t>，</a:t>
            </a:r>
            <a:r>
              <a:t>如设备维修</a:t>
            </a:r>
            <a:r>
              <a:rPr lang="zh-CN"/>
              <a:t>、</a:t>
            </a:r>
            <a:r>
              <a:t>检修，塔和油罐清扫、设备安装、发电供电、供水供热等专业。其危险源</a:t>
            </a:r>
            <a:r>
              <a:rPr lang="zh-CN"/>
              <a:t>和环境因素</a:t>
            </a:r>
            <a:r>
              <a:t>的识别也远远超过本专业范围，因此在审核橡胶</a:t>
            </a:r>
            <a:r>
              <a:rPr>
                <a:sym typeface="+mn-ea"/>
              </a:rPr>
              <a:t>和</a:t>
            </a:r>
            <a:r>
              <a:t>塑料制造业企业时，要了解其他相关专业的基本知识，</a:t>
            </a:r>
            <a:r>
              <a:rPr lang="zh-CN"/>
              <a:t>以便更好的把控行业风险</a:t>
            </a:r>
            <a:r>
              <a:t>。</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p:txBody>
          <a:bodyPr>
            <a:normAutofit fontScale="90000"/>
          </a:bodyPr>
          <a:lstStyle/>
          <a:p>
            <a:pPr fontAlgn="auto">
              <a:lnSpc>
                <a:spcPct val="150000"/>
              </a:lnSpc>
              <a:spcBef>
                <a:spcPts val="600"/>
              </a:spcBef>
            </a:pPr>
            <a:r>
              <a:rPr lang="en-US" altLang="zh-CN" dirty="0">
                <a:sym typeface="+mn-ea"/>
              </a:rPr>
              <a:t>5</a:t>
            </a:r>
            <a:r>
              <a:rPr lang="zh-CN" altLang="en-US" dirty="0">
                <a:sym typeface="+mn-ea"/>
              </a:rPr>
              <a:t>、行业风险</a:t>
            </a:r>
            <a:r>
              <a:rPr lang="en-US" altLang="zh-CN" dirty="0">
                <a:sym typeface="+mn-ea"/>
              </a:rPr>
              <a:t>/</a:t>
            </a:r>
            <a:r>
              <a:rPr lang="zh-CN" altLang="en-US" dirty="0">
                <a:sym typeface="+mn-ea"/>
              </a:rPr>
              <a:t>特点及管理技术、控制要点</a:t>
            </a:r>
            <a:endParaRPr lang="zh-CN" altLang="en-US" dirty="0"/>
          </a:p>
          <a:p>
            <a:pPr fontAlgn="auto">
              <a:lnSpc>
                <a:spcPct val="150000"/>
              </a:lnSpc>
              <a:spcBef>
                <a:spcPts val="600"/>
              </a:spcBef>
            </a:pPr>
            <a:r>
              <a:rPr lang="zh-CN" altLang="en-US" dirty="0">
                <a:sym typeface="+mn-ea"/>
              </a:rPr>
              <a:t>本专业产品多为高分子聚合物，生产过程处在高温高压、易燃易爆、有毒有害的状态，主要风险为:火灾、爆炸、化学品的泄漏、有毒有害气体中毒、机械伤害、高空坠落、噪声、粉尘危害、化学品的烧伤/灼伤、职业病等。管理技术包括人员安全培训、岗位操作持证上岗、设施设备的维护保养、设备的完好率、关键装置/重点设备的监控、特种设备的管理、工艺控制的平稳率/产品合格率、工艺设备材料等变更风险管控、装置的开停工、检测设备配备的充分性有效性、现场跑冒滴漏控制、安全标识准确完善、个人动防护、作业许可控制、生产过程中的风险控制状况以及监督检查、隐患治理措施落实；应急预案的充分性可操作性、应急演练的实效性等。上述管理均应建立相应的程序，编制制度、规程、标准或规范并严格执行。</a:t>
            </a:r>
            <a:endParaRPr lang="zh-CN" altLang="en-US" dirty="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a:t>6.</a:t>
            </a:r>
            <a:r>
              <a:rPr lang="zh-CN" altLang="en-US"/>
              <a:t>工艺流程举例</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pic>
        <p:nvPicPr>
          <p:cNvPr id="4" name="图片 3"/>
          <p:cNvPicPr>
            <a:picLocks noChangeAspect="1"/>
          </p:cNvPicPr>
          <p:nvPr/>
        </p:nvPicPr>
        <p:blipFill>
          <a:blip r:embed="rId2"/>
          <a:stretch>
            <a:fillRect/>
          </a:stretch>
        </p:blipFill>
        <p:spPr>
          <a:xfrm>
            <a:off x="1703070" y="1557020"/>
            <a:ext cx="8626475" cy="38728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a:t>6.</a:t>
            </a:r>
            <a:r>
              <a:rPr lang="zh-CN" altLang="en-US"/>
              <a:t>工艺流程举例</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6" name="文本框 5"/>
          <p:cNvSpPr txBox="1"/>
          <p:nvPr/>
        </p:nvSpPr>
        <p:spPr>
          <a:xfrm>
            <a:off x="5280025" y="5576570"/>
            <a:ext cx="4064000" cy="368300"/>
          </a:xfrm>
          <a:prstGeom prst="rect">
            <a:avLst/>
          </a:prstGeom>
          <a:noFill/>
        </p:spPr>
        <p:txBody>
          <a:bodyPr wrap="square" rtlCol="0">
            <a:spAutoFit/>
          </a:bodyPr>
          <a:lstStyle/>
          <a:p>
            <a:r>
              <a:rPr lang="zh-CN" altLang="en-US"/>
              <a:t>丁苯橡胶生产工艺</a:t>
            </a:r>
          </a:p>
        </p:txBody>
      </p:sp>
      <p:pic>
        <p:nvPicPr>
          <p:cNvPr id="7" name="图片 6"/>
          <p:cNvPicPr>
            <a:picLocks noChangeAspect="1"/>
          </p:cNvPicPr>
          <p:nvPr/>
        </p:nvPicPr>
        <p:blipFill>
          <a:blip r:embed="rId2"/>
          <a:stretch>
            <a:fillRect/>
          </a:stretch>
        </p:blipFill>
        <p:spPr>
          <a:xfrm>
            <a:off x="1717040" y="1758950"/>
            <a:ext cx="8847455" cy="3340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a:t>6.</a:t>
            </a:r>
            <a:r>
              <a:rPr lang="zh-CN" altLang="en-US"/>
              <a:t>工艺流程举例</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5" name="文本框 4"/>
          <p:cNvSpPr txBox="1"/>
          <p:nvPr/>
        </p:nvSpPr>
        <p:spPr>
          <a:xfrm>
            <a:off x="3431540" y="5733415"/>
            <a:ext cx="4064000" cy="460375"/>
          </a:xfrm>
          <a:prstGeom prst="rect">
            <a:avLst/>
          </a:prstGeom>
          <a:noFill/>
        </p:spPr>
        <p:txBody>
          <a:bodyPr wrap="square" rtlCol="0">
            <a:spAutoFit/>
          </a:bodyPr>
          <a:lstStyle/>
          <a:p>
            <a:r>
              <a:rPr lang="en-US" altLang="zh-CN" sz="2400"/>
              <a:t>        </a:t>
            </a:r>
            <a:r>
              <a:rPr lang="zh-CN" altLang="en-US" sz="2400"/>
              <a:t>聚丙烯生产工艺流程</a:t>
            </a:r>
          </a:p>
        </p:txBody>
      </p:sp>
      <p:pic>
        <p:nvPicPr>
          <p:cNvPr id="7" name="图片 6"/>
          <p:cNvPicPr>
            <a:picLocks noChangeAspect="1"/>
          </p:cNvPicPr>
          <p:nvPr/>
        </p:nvPicPr>
        <p:blipFill>
          <a:blip r:embed="rId2"/>
          <a:stretch>
            <a:fillRect/>
          </a:stretch>
        </p:blipFill>
        <p:spPr>
          <a:xfrm>
            <a:off x="1379220" y="1328420"/>
            <a:ext cx="9587230" cy="4298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1344930" y="1019810"/>
            <a:ext cx="9462135" cy="4695825"/>
          </a:xfrm>
          <a:prstGeom prst="rect">
            <a:avLst/>
          </a:prstGeom>
        </p:spPr>
      </p:pic>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pic>
        <p:nvPicPr>
          <p:cNvPr id="6" name="内容占位符 5"/>
          <p:cNvPicPr>
            <a:picLocks noGrp="1" noChangeAspect="1"/>
          </p:cNvPicPr>
          <p:nvPr>
            <p:ph idx="1"/>
          </p:nvPr>
        </p:nvPicPr>
        <p:blipFill>
          <a:blip r:embed="rId2"/>
          <a:stretch>
            <a:fillRect/>
          </a:stretch>
        </p:blipFill>
        <p:spPr>
          <a:xfrm>
            <a:off x="1262380" y="808990"/>
            <a:ext cx="9560560" cy="5000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pic>
        <p:nvPicPr>
          <p:cNvPr id="6" name="内容占位符 5"/>
          <p:cNvPicPr>
            <a:picLocks noGrp="1" noChangeAspect="1"/>
          </p:cNvPicPr>
          <p:nvPr>
            <p:ph idx="1"/>
          </p:nvPr>
        </p:nvPicPr>
        <p:blipFill>
          <a:blip r:embed="rId3"/>
          <a:stretch>
            <a:fillRect/>
          </a:stretch>
        </p:blipFill>
        <p:spPr>
          <a:xfrm>
            <a:off x="2877185" y="1186815"/>
            <a:ext cx="6705600" cy="4133850"/>
          </a:xfrm>
          <a:prstGeom prst="rect">
            <a:avLst/>
          </a:prstGeom>
        </p:spPr>
      </p:pic>
      <p:pic>
        <p:nvPicPr>
          <p:cNvPr id="4" name="图片 -2147482614"/>
          <p:cNvPicPr>
            <a:picLocks noChangeAspect="1"/>
          </p:cNvPicPr>
          <p:nvPr/>
        </p:nvPicPr>
        <p:blipFill>
          <a:blip r:embed="rId4"/>
          <a:srcRect r="7120" b="9943"/>
          <a:stretch>
            <a:fillRect/>
          </a:stretch>
        </p:blipFill>
        <p:spPr>
          <a:xfrm>
            <a:off x="2135505" y="899795"/>
            <a:ext cx="7638415" cy="4833620"/>
          </a:xfrm>
          <a:prstGeom prst="rect">
            <a:avLst/>
          </a:prstGeom>
          <a:noFill/>
          <a:ln w="9525">
            <a:noFill/>
          </a:ln>
        </p:spPr>
      </p:pic>
      <p:sp>
        <p:nvSpPr>
          <p:cNvPr id="5" name="文本框 4"/>
          <p:cNvSpPr txBox="1"/>
          <p:nvPr/>
        </p:nvSpPr>
        <p:spPr>
          <a:xfrm>
            <a:off x="3071495" y="5846445"/>
            <a:ext cx="6096000" cy="368300"/>
          </a:xfrm>
          <a:prstGeom prst="rect">
            <a:avLst/>
          </a:prstGeom>
          <a:noFill/>
        </p:spPr>
        <p:txBody>
          <a:bodyPr wrap="square" rtlCol="0" anchor="t">
            <a:spAutoFit/>
          </a:bodyPr>
          <a:lstStyle/>
          <a:p>
            <a:r>
              <a:rPr lang="en-US" altLang="zh-CN">
                <a:sym typeface="+mn-ea"/>
              </a:rPr>
              <a:t>                                </a:t>
            </a:r>
            <a:r>
              <a:rPr lang="zh-CN" altLang="en-US">
                <a:sym typeface="+mn-ea"/>
              </a:rPr>
              <a:t>橡胶生产主要工艺流程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2237" y="-26484"/>
            <a:ext cx="3166618" cy="134041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p>
        </p:txBody>
      </p:sp>
      <p:sp>
        <p:nvSpPr>
          <p:cNvPr id="67" name="TextBox 59"/>
          <p:cNvSpPr txBox="1">
            <a:spLocks noChangeArrowheads="1"/>
          </p:cNvSpPr>
          <p:nvPr/>
        </p:nvSpPr>
        <p:spPr bwMode="auto">
          <a:xfrm>
            <a:off x="4440247" y="421821"/>
            <a:ext cx="3311506" cy="1495405"/>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800" b="1" kern="0" dirty="0">
                <a:solidFill>
                  <a:schemeClr val="bg1"/>
                </a:solidFill>
                <a:latin typeface="微软雅黑" panose="020B0503020204020204" pitchFamily="34" charset="-122"/>
                <a:ea typeface="微软雅黑" panose="020B0503020204020204" pitchFamily="34" charset="-122"/>
              </a:rPr>
              <a:t>目录</a:t>
            </a:r>
            <a:endParaRPr lang="en-US" altLang="zh-CN" sz="4000" b="1" kern="0" dirty="0">
              <a:solidFill>
                <a:schemeClr val="bg1"/>
              </a:solidFill>
              <a:latin typeface="微软雅黑" panose="020B0503020204020204" pitchFamily="34" charset="-122"/>
              <a:ea typeface="微软雅黑" panose="020B0503020204020204" pitchFamily="34" charset="-122"/>
            </a:endParaRPr>
          </a:p>
          <a:p>
            <a:pPr algn="ctr" defTabSz="914400">
              <a:lnSpc>
                <a:spcPct val="120000"/>
              </a:lnSpc>
              <a:defRPr/>
            </a:pPr>
            <a:r>
              <a:rPr lang="en-US" altLang="zh-CN" sz="2800" kern="0" dirty="0">
                <a:solidFill>
                  <a:srgbClr val="2F5EB0"/>
                </a:solidFill>
                <a:latin typeface="微软雅黑" panose="020B0503020204020204" pitchFamily="34" charset="-122"/>
                <a:ea typeface="微软雅黑" panose="020B0503020204020204" pitchFamily="34" charset="-122"/>
              </a:rPr>
              <a:t>Contents</a:t>
            </a:r>
            <a:endParaRPr lang="en-US" altLang="ko-KR" sz="2800" kern="0" dirty="0">
              <a:solidFill>
                <a:srgbClr val="2F5EB0"/>
              </a:solidFill>
              <a:latin typeface="微软雅黑" panose="020B0503020204020204" pitchFamily="34" charset="-122"/>
              <a:ea typeface="微软雅黑" panose="020B0503020204020204" pitchFamily="34" charset="-122"/>
            </a:endParaRPr>
          </a:p>
        </p:txBody>
      </p:sp>
      <p:sp>
        <p:nvSpPr>
          <p:cNvPr id="69" name="Freeform 5"/>
          <p:cNvSpPr/>
          <p:nvPr/>
        </p:nvSpPr>
        <p:spPr bwMode="auto">
          <a:xfrm>
            <a:off x="3033607" y="2997065"/>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endParaRPr>
          </a:p>
        </p:txBody>
      </p:sp>
      <p:sp>
        <p:nvSpPr>
          <p:cNvPr id="70" name="文本框 9"/>
          <p:cNvSpPr txBox="1"/>
          <p:nvPr/>
        </p:nvSpPr>
        <p:spPr>
          <a:xfrm>
            <a:off x="2374265" y="4215130"/>
            <a:ext cx="2379345" cy="682625"/>
          </a:xfrm>
          <a:prstGeom prst="rect">
            <a:avLst/>
          </a:prstGeom>
          <a:noFill/>
        </p:spPr>
        <p:txBody>
          <a:bodyPr wrap="square" lIns="68562" tIns="34281" rIns="68562" bIns="34281" rtlCol="0">
            <a:spAutoFit/>
          </a:bodyPr>
          <a:lstStyle/>
          <a:p>
            <a:pPr marL="0" lvl="1" algn="ctr"/>
            <a:r>
              <a:rPr lang="zh-CN" sz="2000" b="1" dirty="0" smtClean="0">
                <a:solidFill>
                  <a:srgbClr val="2F5EB0"/>
                </a:solidFill>
                <a:latin typeface="微软雅黑" panose="020B0503020204020204" pitchFamily="34" charset="-122"/>
                <a:ea typeface="微软雅黑" panose="020B0503020204020204" pitchFamily="34" charset="-122"/>
                <a:sym typeface="+mn-ea"/>
              </a:rPr>
              <a:t>塑料和橡胶制品行业特点</a:t>
            </a:r>
            <a:endParaRPr lang="zh-CN" sz="2000" b="1" dirty="0" smtClean="0">
              <a:solidFill>
                <a:srgbClr val="2F5EB0"/>
              </a:solidFill>
              <a:latin typeface="微软雅黑" panose="020B0503020204020204" pitchFamily="34" charset="-122"/>
              <a:ea typeface="微软雅黑" panose="020B0503020204020204" pitchFamily="34" charset="-122"/>
            </a:endParaRPr>
          </a:p>
        </p:txBody>
      </p:sp>
      <p:sp>
        <p:nvSpPr>
          <p:cNvPr id="71" name="Freeform 5"/>
          <p:cNvSpPr/>
          <p:nvPr/>
        </p:nvSpPr>
        <p:spPr bwMode="auto">
          <a:xfrm>
            <a:off x="5479816" y="2997065"/>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solidFill>
                <a:srgbClr val="3CCCC7"/>
              </a:solidFill>
            </a:endParaRPr>
          </a:p>
        </p:txBody>
      </p:sp>
      <p:sp>
        <p:nvSpPr>
          <p:cNvPr id="72" name="Freeform 5"/>
          <p:cNvSpPr/>
          <p:nvPr/>
        </p:nvSpPr>
        <p:spPr bwMode="auto">
          <a:xfrm>
            <a:off x="7926025" y="2997065"/>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endParaRPr lang="zh-CN" altLang="en-US" sz="1800"/>
          </a:p>
        </p:txBody>
      </p:sp>
      <p:sp>
        <p:nvSpPr>
          <p:cNvPr id="75" name="KSO_Shape"/>
          <p:cNvSpPr/>
          <p:nvPr/>
        </p:nvSpPr>
        <p:spPr bwMode="auto">
          <a:xfrm>
            <a:off x="5803010" y="3309856"/>
            <a:ext cx="599451" cy="457182"/>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6" name="KSO_Shape"/>
          <p:cNvSpPr/>
          <p:nvPr/>
        </p:nvSpPr>
        <p:spPr bwMode="auto">
          <a:xfrm>
            <a:off x="8274600" y="3253369"/>
            <a:ext cx="587371" cy="58149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a:defRPr/>
            </a:pPr>
            <a:endParaRPr lang="zh-CN" altLang="en-US" sz="1800">
              <a:solidFill>
                <a:srgbClr val="1C666E"/>
              </a:solidFill>
              <a:ea typeface="宋体" panose="02010600030101010101" pitchFamily="2" charset="-122"/>
            </a:endParaRPr>
          </a:p>
        </p:txBody>
      </p:sp>
      <p:sp>
        <p:nvSpPr>
          <p:cNvPr id="78" name="文本框 9"/>
          <p:cNvSpPr txBox="1"/>
          <p:nvPr/>
        </p:nvSpPr>
        <p:spPr>
          <a:xfrm>
            <a:off x="5088255" y="4220845"/>
            <a:ext cx="1927860" cy="1297940"/>
          </a:xfrm>
          <a:prstGeom prst="rect">
            <a:avLst/>
          </a:prstGeom>
          <a:noFill/>
        </p:spPr>
        <p:txBody>
          <a:bodyPr wrap="square" lIns="68562" tIns="34281" rIns="68562" bIns="34281" rtlCol="0">
            <a:spAutoFit/>
          </a:bodyPr>
          <a:lstStyle/>
          <a:p>
            <a:pPr marL="0" lvl="1" algn="ctr"/>
            <a:r>
              <a:rPr lang="zh-CN" sz="2000" b="1" dirty="0" smtClean="0">
                <a:solidFill>
                  <a:srgbClr val="2F5EB0"/>
                </a:solidFill>
                <a:latin typeface="微软雅黑" panose="020B0503020204020204" pitchFamily="34" charset="-122"/>
                <a:ea typeface="微软雅黑" panose="020B0503020204020204" pitchFamily="34" charset="-122"/>
                <a:sym typeface="+mn-ea"/>
              </a:rPr>
              <a:t>塑料和橡胶制品行业审核要点</a:t>
            </a:r>
            <a:endParaRPr lang="zh-CN" sz="2000" b="1" dirty="0" smtClean="0">
              <a:solidFill>
                <a:srgbClr val="2F5EB0"/>
              </a:solidFill>
              <a:latin typeface="微软雅黑" panose="020B0503020204020204" pitchFamily="34" charset="-122"/>
              <a:ea typeface="微软雅黑" panose="020B0503020204020204" pitchFamily="34" charset="-122"/>
            </a:endParaRPr>
          </a:p>
          <a:p>
            <a:pPr marL="0" lvl="1" algn="ctr"/>
            <a:r>
              <a:rPr lang="zh-CN" altLang="en-US" sz="2000" b="1" kern="0" dirty="0">
                <a:solidFill>
                  <a:schemeClr val="bg1"/>
                </a:solidFill>
                <a:latin typeface="微软雅黑" panose="020B0503020204020204" pitchFamily="34" charset="-122"/>
                <a:ea typeface="微软雅黑" panose="020B0503020204020204" pitchFamily="34" charset="-122"/>
                <a:sym typeface="+mn-ea"/>
              </a:rPr>
              <a:t>和塑料制品行业审核要点</a:t>
            </a:r>
            <a:endParaRPr lang="zh-CN" altLang="en-US" sz="2000" b="1" dirty="0" smtClean="0">
              <a:solidFill>
                <a:srgbClr val="2F5EB0"/>
              </a:solidFill>
              <a:latin typeface="微软雅黑" panose="020B0503020204020204" pitchFamily="34" charset="-122"/>
              <a:ea typeface="微软雅黑" panose="020B0503020204020204" pitchFamily="34" charset="-122"/>
              <a:sym typeface="+mn-ea"/>
            </a:endParaRPr>
          </a:p>
        </p:txBody>
      </p:sp>
      <p:sp>
        <p:nvSpPr>
          <p:cNvPr id="79" name="文本框 9"/>
          <p:cNvSpPr txBox="1"/>
          <p:nvPr/>
        </p:nvSpPr>
        <p:spPr>
          <a:xfrm>
            <a:off x="7607935" y="4215130"/>
            <a:ext cx="1947545" cy="271780"/>
          </a:xfrm>
          <a:prstGeom prst="rect">
            <a:avLst/>
          </a:prstGeom>
          <a:noFill/>
        </p:spPr>
        <p:txBody>
          <a:bodyPr wrap="square" lIns="68562" tIns="34281" rIns="68562" bIns="34281" rtlCol="0">
            <a:noAutofit/>
          </a:bodyPr>
          <a:lstStyle/>
          <a:p>
            <a:pPr marL="0" lvl="1" algn="ctr"/>
            <a:r>
              <a:rPr lang="zh-CN" sz="2000" b="1" dirty="0" smtClean="0">
                <a:solidFill>
                  <a:srgbClr val="2F5EB0"/>
                </a:solidFill>
                <a:latin typeface="微软雅黑" panose="020B0503020204020204" pitchFamily="34" charset="-122"/>
                <a:ea typeface="微软雅黑" panose="020B0503020204020204" pitchFamily="34" charset="-122"/>
              </a:rPr>
              <a:t>塑料和橡胶制品行业资质要求</a:t>
            </a:r>
          </a:p>
        </p:txBody>
      </p:sp>
      <p:sp>
        <p:nvSpPr>
          <p:cNvPr id="83" name="KSO_Shape"/>
          <p:cNvSpPr/>
          <p:nvPr/>
        </p:nvSpPr>
        <p:spPr bwMode="auto">
          <a:xfrm>
            <a:off x="3345356" y="3308669"/>
            <a:ext cx="585515" cy="444014"/>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1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0-#ppt_w/2"/>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0-#ppt_w/2"/>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0-#ppt_w/2"/>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par>
                                <p:cTn id="30" presetID="45" presetClass="entr" presetSubtype="0" fill="hold" grpId="0" nodeType="withEffect">
                                  <p:stCondLst>
                                    <p:cond delay="175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2000"/>
                                        <p:tgtEl>
                                          <p:spTgt spid="83"/>
                                        </p:tgtEl>
                                      </p:cBhvr>
                                    </p:animEffect>
                                    <p:anim calcmode="lin" valueType="num">
                                      <p:cBhvr>
                                        <p:cTn id="33" dur="2000" fill="hold"/>
                                        <p:tgtEl>
                                          <p:spTgt spid="83"/>
                                        </p:tgtEl>
                                        <p:attrNameLst>
                                          <p:attrName>ppt_w</p:attrName>
                                        </p:attrNameLst>
                                      </p:cBhvr>
                                      <p:tavLst>
                                        <p:tav tm="0" fmla="#ppt_w*sin(2.5*pi*$)">
                                          <p:val>
                                            <p:fltVal val="0"/>
                                          </p:val>
                                        </p:tav>
                                        <p:tav tm="100000">
                                          <p:val>
                                            <p:fltVal val="1"/>
                                          </p:val>
                                        </p:tav>
                                      </p:tavLst>
                                    </p:anim>
                                    <p:anim calcmode="lin" valueType="num">
                                      <p:cBhvr>
                                        <p:cTn id="34" dur="2000" fill="hold"/>
                                        <p:tgtEl>
                                          <p:spTgt spid="83"/>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175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2000"/>
                                        <p:tgtEl>
                                          <p:spTgt spid="75"/>
                                        </p:tgtEl>
                                      </p:cBhvr>
                                    </p:animEffect>
                                    <p:anim calcmode="lin" valueType="num">
                                      <p:cBhvr>
                                        <p:cTn id="38" dur="2000" fill="hold"/>
                                        <p:tgtEl>
                                          <p:spTgt spid="75"/>
                                        </p:tgtEl>
                                        <p:attrNameLst>
                                          <p:attrName>ppt_w</p:attrName>
                                        </p:attrNameLst>
                                      </p:cBhvr>
                                      <p:tavLst>
                                        <p:tav tm="0" fmla="#ppt_w*sin(2.5*pi*$)">
                                          <p:val>
                                            <p:fltVal val="0"/>
                                          </p:val>
                                        </p:tav>
                                        <p:tav tm="100000">
                                          <p:val>
                                            <p:fltVal val="1"/>
                                          </p:val>
                                        </p:tav>
                                      </p:tavLst>
                                    </p:anim>
                                    <p:anim calcmode="lin" valueType="num">
                                      <p:cBhvr>
                                        <p:cTn id="39" dur="2000" fill="hold"/>
                                        <p:tgtEl>
                                          <p:spTgt spid="7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175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2000"/>
                                        <p:tgtEl>
                                          <p:spTgt spid="76"/>
                                        </p:tgtEl>
                                      </p:cBhvr>
                                    </p:animEffect>
                                    <p:anim calcmode="lin" valueType="num">
                                      <p:cBhvr>
                                        <p:cTn id="43" dur="2000" fill="hold"/>
                                        <p:tgtEl>
                                          <p:spTgt spid="76"/>
                                        </p:tgtEl>
                                        <p:attrNameLst>
                                          <p:attrName>ppt_w</p:attrName>
                                        </p:attrNameLst>
                                      </p:cBhvr>
                                      <p:tavLst>
                                        <p:tav tm="0" fmla="#ppt_w*sin(2.5*pi*$)">
                                          <p:val>
                                            <p:fltVal val="0"/>
                                          </p:val>
                                        </p:tav>
                                        <p:tav tm="100000">
                                          <p:val>
                                            <p:fltVal val="1"/>
                                          </p:val>
                                        </p:tav>
                                      </p:tavLst>
                                    </p:anim>
                                    <p:anim calcmode="lin" valueType="num">
                                      <p:cBhvr>
                                        <p:cTn id="44" dur="2000" fill="hold"/>
                                        <p:tgtEl>
                                          <p:spTgt spid="76"/>
                                        </p:tgtEl>
                                        <p:attrNameLst>
                                          <p:attrName>ppt_h</p:attrName>
                                        </p:attrNameLst>
                                      </p:cBhvr>
                                      <p:tavLst>
                                        <p:tav tm="0">
                                          <p:val>
                                            <p:strVal val="#ppt_h"/>
                                          </p:val>
                                        </p:tav>
                                        <p:tav tm="100000">
                                          <p:val>
                                            <p:strVal val="#ppt_h"/>
                                          </p:val>
                                        </p:tav>
                                      </p:tavLst>
                                    </p:anim>
                                  </p:childTnLst>
                                </p:cTn>
                              </p:par>
                              <p:par>
                                <p:cTn id="45" presetID="16" presetClass="entr" presetSubtype="21" fill="hold" grpId="0" nodeType="withEffect">
                                  <p:stCondLst>
                                    <p:cond delay="3250"/>
                                  </p:stCondLst>
                                  <p:childTnLst>
                                    <p:set>
                                      <p:cBhvr>
                                        <p:cTn id="46" dur="1" fill="hold">
                                          <p:stCondLst>
                                            <p:cond delay="0"/>
                                          </p:stCondLst>
                                        </p:cTn>
                                        <p:tgtEl>
                                          <p:spTgt spid="70"/>
                                        </p:tgtEl>
                                        <p:attrNameLst>
                                          <p:attrName>style.visibility</p:attrName>
                                        </p:attrNameLst>
                                      </p:cBhvr>
                                      <p:to>
                                        <p:strVal val="visible"/>
                                      </p:to>
                                    </p:set>
                                    <p:animEffect transition="in" filter="barn(inVertical)">
                                      <p:cBhvr>
                                        <p:cTn id="47" dur="500"/>
                                        <p:tgtEl>
                                          <p:spTgt spid="70"/>
                                        </p:tgtEl>
                                      </p:cBhvr>
                                    </p:animEffect>
                                  </p:childTnLst>
                                </p:cTn>
                              </p:par>
                              <p:par>
                                <p:cTn id="48" presetID="16" presetClass="entr" presetSubtype="21" fill="hold" grpId="0" nodeType="withEffect">
                                  <p:stCondLst>
                                    <p:cond delay="325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par>
                                <p:cTn id="51" presetID="16" presetClass="entr" presetSubtype="21" fill="hold" grpId="0" nodeType="withEffect">
                                  <p:stCondLst>
                                    <p:cond delay="3250"/>
                                  </p:stCondLst>
                                  <p:childTnLst>
                                    <p:set>
                                      <p:cBhvr>
                                        <p:cTn id="52" dur="1" fill="hold">
                                          <p:stCondLst>
                                            <p:cond delay="0"/>
                                          </p:stCondLst>
                                        </p:cTn>
                                        <p:tgtEl>
                                          <p:spTgt spid="79"/>
                                        </p:tgtEl>
                                        <p:attrNameLst>
                                          <p:attrName>style.visibility</p:attrName>
                                        </p:attrNameLst>
                                      </p:cBhvr>
                                      <p:to>
                                        <p:strVal val="visible"/>
                                      </p:to>
                                    </p:set>
                                    <p:animEffect transition="in" filter="barn(inVertical)">
                                      <p:cBhvr>
                                        <p:cTn id="5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69" grpId="0" animBg="1"/>
      <p:bldP spid="70" grpId="0"/>
      <p:bldP spid="71" grpId="0" animBg="1"/>
      <p:bldP spid="72" grpId="0" animBg="1"/>
      <p:bldP spid="75" grpId="0" animBg="1"/>
      <p:bldP spid="76" grpId="0" animBg="1"/>
      <p:bldP spid="78" grpId="0"/>
      <p:bldP spid="79" grpId="0"/>
      <p:bldP spid="8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pic>
        <p:nvPicPr>
          <p:cNvPr id="8" name="内容占位符 7"/>
          <p:cNvPicPr>
            <a:picLocks noGrp="1" noChangeAspect="1"/>
          </p:cNvPicPr>
          <p:nvPr>
            <p:ph idx="1"/>
          </p:nvPr>
        </p:nvPicPr>
        <p:blipFill>
          <a:blip r:embed="rId2"/>
          <a:stretch>
            <a:fillRect/>
          </a:stretch>
        </p:blipFill>
        <p:spPr>
          <a:xfrm>
            <a:off x="1215390" y="1161415"/>
            <a:ext cx="9100185" cy="45173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9"/>
          <p:cNvSpPr txBox="1"/>
          <p:nvPr/>
        </p:nvSpPr>
        <p:spPr>
          <a:xfrm>
            <a:off x="3503930" y="2780665"/>
            <a:ext cx="6235065" cy="559435"/>
          </a:xfrm>
          <a:prstGeom prst="rect">
            <a:avLst/>
          </a:prstGeom>
          <a:noFill/>
        </p:spPr>
        <p:txBody>
          <a:bodyPr wrap="square" lIns="68562" tIns="34281" rIns="68562" bIns="34281" rtlCol="0">
            <a:spAutoFit/>
          </a:bodyPr>
          <a:lstStyle/>
          <a:p>
            <a:pPr marL="0" lvl="1"/>
            <a:r>
              <a:rPr lang="zh-CN" altLang="en-US" sz="3200" b="1" kern="0" dirty="0">
                <a:solidFill>
                  <a:schemeClr val="bg1"/>
                </a:solidFill>
                <a:latin typeface="微软雅黑" panose="020B0503020204020204" pitchFamily="34" charset="-122"/>
                <a:ea typeface="微软雅黑" panose="020B0503020204020204" pitchFamily="34" charset="-122"/>
                <a:sym typeface="+mn-ea"/>
              </a:rPr>
              <a:t>橡胶和塑料制品行业审核要点</a:t>
            </a:r>
            <a:endParaRPr lang="zh-CN" altLang="zh-CN" sz="3200" b="1" dirty="0" smtClean="0">
              <a:solidFill>
                <a:srgbClr val="2F5EB0"/>
              </a:solidFill>
              <a:highlight>
                <a:srgbClr val="C0C0C0"/>
              </a:highligh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1</a:t>
            </a:r>
            <a:r>
              <a:rPr lang="zh-CN" altLang="en-US">
                <a:sym typeface="+mn-ea"/>
              </a:rPr>
              <a:t>、危险源/风险特点及审核要点</a:t>
            </a:r>
            <a:endParaRPr lang="zh-CN" altLang="en-US"/>
          </a:p>
          <a:p>
            <a:endParaRPr lang="zh-CN" altLang="en-US"/>
          </a:p>
        </p:txBody>
      </p:sp>
      <p:graphicFrame>
        <p:nvGraphicFramePr>
          <p:cNvPr id="4" name="表格 3"/>
          <p:cNvGraphicFramePr/>
          <p:nvPr>
            <p:custDataLst>
              <p:tags r:id="rId1"/>
            </p:custDataLst>
          </p:nvPr>
        </p:nvGraphicFramePr>
        <p:xfrm>
          <a:off x="1271905" y="1196340"/>
          <a:ext cx="10475595" cy="4952365"/>
        </p:xfrm>
        <a:graphic>
          <a:graphicData uri="http://schemas.openxmlformats.org/drawingml/2006/table">
            <a:tbl>
              <a:tblPr firstRow="1" bandRow="1">
                <a:tableStyleId>{5C22544A-7EE6-4342-B048-85BDC9FD1C3A}</a:tableStyleId>
              </a:tblPr>
              <a:tblGrid>
                <a:gridCol w="754380"/>
                <a:gridCol w="1710055"/>
                <a:gridCol w="1624330"/>
                <a:gridCol w="6386830"/>
              </a:tblGrid>
              <a:tr h="1203325">
                <a:tc>
                  <a:txBody>
                    <a:bodyPr/>
                    <a:lstStyle/>
                    <a:p>
                      <a:pPr algn="ctr">
                        <a:buNone/>
                      </a:pPr>
                      <a:r>
                        <a:rPr lang="zh-CN" altLang="en-US" sz="2400" dirty="0"/>
                        <a:t>序号</a:t>
                      </a:r>
                    </a:p>
                  </a:txBody>
                  <a:tcPr anchor="ctr"/>
                </a:tc>
                <a:tc>
                  <a:txBody>
                    <a:bodyPr/>
                    <a:lstStyle/>
                    <a:p>
                      <a:pPr algn="ctr">
                        <a:buNone/>
                      </a:pPr>
                      <a:r>
                        <a:rPr lang="zh-CN" altLang="en-US" sz="2400"/>
                        <a:t>主要过程/活动及危险源/风险</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749040">
                <a:tc>
                  <a:txBody>
                    <a:bodyPr/>
                    <a:lstStyle/>
                    <a:p>
                      <a:pPr>
                        <a:buNone/>
                      </a:pPr>
                      <a:r>
                        <a:rPr lang="en-US" altLang="zh-CN" sz="2400"/>
                        <a:t>1</a:t>
                      </a:r>
                    </a:p>
                  </a:txBody>
                  <a:tcPr/>
                </a:tc>
                <a:tc>
                  <a:txBody>
                    <a:bodyPr/>
                    <a:lstStyle/>
                    <a:p>
                      <a:pPr>
                        <a:buNone/>
                      </a:pPr>
                      <a:r>
                        <a:rPr lang="zh-CN" altLang="en-US" sz="2400" dirty="0">
                          <a:sym typeface="+mn-ea"/>
                        </a:rPr>
                        <a:t>有毒有害物质可能引起中毒</a:t>
                      </a:r>
                      <a:endParaRPr lang="zh-CN" altLang="en-US" sz="2400" dirty="0"/>
                    </a:p>
                    <a:p>
                      <a:pPr>
                        <a:buNone/>
                      </a:pPr>
                      <a:endParaRPr lang="zh-CN" altLang="en-US" sz="2400" dirty="0"/>
                    </a:p>
                  </a:txBody>
                  <a:tcPr/>
                </a:tc>
                <a:tc>
                  <a:txBody>
                    <a:bodyPr/>
                    <a:lstStyle/>
                    <a:p>
                      <a:pPr>
                        <a:buNone/>
                      </a:pPr>
                      <a:r>
                        <a:rPr lang="zh-CN" altLang="en-US" sz="2400" dirty="0">
                          <a:sym typeface="+mn-ea"/>
                        </a:rPr>
                        <a:t>安全、设备管理及生产现场</a:t>
                      </a:r>
                      <a:endParaRPr lang="zh-CN" altLang="en-US" sz="2400" dirty="0"/>
                    </a:p>
                  </a:txBody>
                  <a:tcPr/>
                </a:tc>
                <a:tc>
                  <a:txBody>
                    <a:bodyPr/>
                    <a:lstStyle/>
                    <a:p>
                      <a:pPr>
                        <a:buNone/>
                      </a:pPr>
                      <a:r>
                        <a:rPr lang="zh-CN" altLang="en-US" sz="2400" dirty="0">
                          <a:sym typeface="+mn-ea"/>
                        </a:rPr>
                        <a:t>安全卫生、气防设施配置是否齐全? 是否正常运行和有效?操作人员是否按规定配备劳动防护用品并正确穿戴? 是否定期对有毒有害因素制定相应的监测计划并实施? 监测结果是否满足要求?有毒有害岗位人员是否定期进行的职业健康体检？体检结果如何? 有否职业病情况和疑似职业病? 人员是否有职业禁忌？人员中毒预案演练策划是否充分并满足要求 ? 是否按策划进行评审或演练?</a:t>
                      </a:r>
                    </a:p>
                    <a:p>
                      <a:pPr>
                        <a:buNone/>
                      </a:pPr>
                      <a:endParaRPr lang="zh-CN" altLang="en-US" sz="2400"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1</a:t>
            </a:r>
            <a:r>
              <a:rPr lang="zh-CN" altLang="en-US">
                <a:sym typeface="+mn-ea"/>
              </a:rPr>
              <a:t>、危险源/风险特点及审核要点</a:t>
            </a:r>
            <a:endParaRPr lang="zh-CN" altLang="en-US"/>
          </a:p>
          <a:p>
            <a:endParaRPr lang="zh-CN" altLang="en-US"/>
          </a:p>
        </p:txBody>
      </p:sp>
      <p:graphicFrame>
        <p:nvGraphicFramePr>
          <p:cNvPr id="4" name="表格 3"/>
          <p:cNvGraphicFramePr/>
          <p:nvPr>
            <p:custDataLst>
              <p:tags r:id="rId1"/>
            </p:custDataLst>
          </p:nvPr>
        </p:nvGraphicFramePr>
        <p:xfrm>
          <a:off x="1036320" y="1196975"/>
          <a:ext cx="10475595" cy="5473065"/>
        </p:xfrm>
        <a:graphic>
          <a:graphicData uri="http://schemas.openxmlformats.org/drawingml/2006/table">
            <a:tbl>
              <a:tblPr firstRow="1" bandRow="1">
                <a:tableStyleId>{5C22544A-7EE6-4342-B048-85BDC9FD1C3A}</a:tableStyleId>
              </a:tblPr>
              <a:tblGrid>
                <a:gridCol w="754380"/>
                <a:gridCol w="1710055"/>
                <a:gridCol w="1624330"/>
                <a:gridCol w="6386830"/>
              </a:tblGrid>
              <a:tr h="1358265">
                <a:tc>
                  <a:txBody>
                    <a:bodyPr/>
                    <a:lstStyle/>
                    <a:p>
                      <a:pPr algn="ctr">
                        <a:buNone/>
                      </a:pPr>
                      <a:r>
                        <a:rPr lang="zh-CN" altLang="en-US" sz="2400" dirty="0"/>
                        <a:t>序号</a:t>
                      </a:r>
                    </a:p>
                  </a:txBody>
                  <a:tcPr anchor="ctr"/>
                </a:tc>
                <a:tc>
                  <a:txBody>
                    <a:bodyPr/>
                    <a:lstStyle/>
                    <a:p>
                      <a:pPr algn="ctr">
                        <a:buNone/>
                      </a:pPr>
                      <a:r>
                        <a:rPr lang="zh-CN" altLang="en-US" sz="2400"/>
                        <a:t>主要过程/活动及危险源/风险</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749040">
                <a:tc>
                  <a:txBody>
                    <a:bodyPr/>
                    <a:lstStyle/>
                    <a:p>
                      <a:pPr>
                        <a:buNone/>
                      </a:pPr>
                      <a:r>
                        <a:rPr lang="en-US" altLang="zh-CN" sz="2400"/>
                        <a:t>2</a:t>
                      </a:r>
                    </a:p>
                  </a:txBody>
                  <a:tcPr/>
                </a:tc>
                <a:tc>
                  <a:txBody>
                    <a:bodyPr/>
                    <a:lstStyle/>
                    <a:p>
                      <a:pPr>
                        <a:buNone/>
                      </a:pPr>
                      <a:r>
                        <a:rPr lang="zh-CN" altLang="en-US" sz="2400" dirty="0">
                          <a:sym typeface="+mn-ea"/>
                        </a:rPr>
                        <a:t>生产过程可能引起的火灾、爆炸、中毒</a:t>
                      </a:r>
                    </a:p>
                  </a:txBody>
                  <a:tcPr/>
                </a:tc>
                <a:tc>
                  <a:txBody>
                    <a:bodyPr/>
                    <a:lstStyle/>
                    <a:p>
                      <a:pPr>
                        <a:buNone/>
                      </a:pPr>
                      <a:r>
                        <a:rPr lang="zh-CN" altLang="en-US" sz="2400" dirty="0">
                          <a:sym typeface="+mn-ea"/>
                        </a:rPr>
                        <a:t>安全部门、生产车间（厂）</a:t>
                      </a:r>
                    </a:p>
                  </a:txBody>
                  <a:tcPr/>
                </a:tc>
                <a:tc>
                  <a:txBody>
                    <a:bodyPr/>
                    <a:lstStyle/>
                    <a:p>
                      <a:pPr>
                        <a:buNone/>
                      </a:pPr>
                      <a:r>
                        <a:rPr lang="zh-CN" altLang="en-US" sz="2400" dirty="0">
                          <a:sym typeface="+mn-ea"/>
                        </a:rPr>
                        <a:t>消防设施配置是否齐备? </a:t>
                      </a:r>
                    </a:p>
                    <a:p>
                      <a:pPr>
                        <a:buNone/>
                      </a:pPr>
                      <a:r>
                        <a:rPr lang="zh-CN" altLang="en-US" sz="2400" dirty="0">
                          <a:sym typeface="+mn-ea"/>
                        </a:rPr>
                        <a:t>现场消防设施是否完好? </a:t>
                      </a:r>
                    </a:p>
                    <a:p>
                      <a:pPr>
                        <a:buNone/>
                      </a:pPr>
                      <a:r>
                        <a:rPr lang="zh-CN" altLang="en-US" sz="2400" dirty="0">
                          <a:sym typeface="+mn-ea"/>
                        </a:rPr>
                        <a:t>是否开展对消防设施及器材的检查? </a:t>
                      </a:r>
                    </a:p>
                    <a:p>
                      <a:pPr>
                        <a:buNone/>
                      </a:pPr>
                      <a:r>
                        <a:rPr lang="zh-CN" altLang="en-US" sz="2400" dirty="0">
                          <a:sym typeface="+mn-ea"/>
                        </a:rPr>
                        <a:t>消防演练策划是否充分并满足要求? </a:t>
                      </a:r>
                    </a:p>
                    <a:p>
                      <a:pPr>
                        <a:buNone/>
                      </a:pPr>
                      <a:r>
                        <a:rPr lang="zh-CN" altLang="en-US" sz="2400" dirty="0">
                          <a:sym typeface="+mn-ea"/>
                        </a:rPr>
                        <a:t>是否按策划进行评审或演练? </a:t>
                      </a:r>
                    </a:p>
                    <a:p>
                      <a:pPr>
                        <a:buNone/>
                      </a:pPr>
                      <a:r>
                        <a:rPr lang="zh-CN" altLang="en-US" sz="2400" dirty="0">
                          <a:sym typeface="+mn-ea"/>
                        </a:rPr>
                        <a:t>防火要求和措施是否明确? </a:t>
                      </a:r>
                    </a:p>
                    <a:p>
                      <a:pPr>
                        <a:buNone/>
                      </a:pPr>
                      <a:r>
                        <a:rPr lang="zh-CN" altLang="en-US" sz="2400" dirty="0">
                          <a:sym typeface="+mn-ea"/>
                        </a:rPr>
                        <a:t>相应的安全警示标识是否齐全、醒目?</a:t>
                      </a:r>
                    </a:p>
                    <a:p>
                      <a:pPr>
                        <a:buNone/>
                      </a:pPr>
                      <a:r>
                        <a:rPr lang="zh-CN" altLang="en-US" sz="2400" dirty="0">
                          <a:sym typeface="+mn-ea"/>
                        </a:rPr>
                        <a:t>有关作业许可制度是否得到准确实施?</a:t>
                      </a:r>
                    </a:p>
                    <a:p>
                      <a:pPr>
                        <a:buNone/>
                      </a:pPr>
                      <a:r>
                        <a:rPr lang="zh-CN" altLang="en-US" sz="2400" dirty="0">
                          <a:sym typeface="+mn-ea"/>
                        </a:rPr>
                        <a:t>火灾事故预案演练是否策划和实施？</a:t>
                      </a:r>
                    </a:p>
                    <a:p>
                      <a:pPr>
                        <a:buNone/>
                      </a:pPr>
                      <a:r>
                        <a:rPr lang="zh-CN" altLang="en-US" sz="2400" dirty="0">
                          <a:sym typeface="+mn-ea"/>
                        </a:rPr>
                        <a:t>是否存在国家明确的</a:t>
                      </a:r>
                      <a:r>
                        <a:rPr lang="en-US" altLang="zh-CN" sz="2400" dirty="0">
                          <a:sym typeface="+mn-ea"/>
                        </a:rPr>
                        <a:t>18</a:t>
                      </a:r>
                      <a:r>
                        <a:rPr lang="zh-CN" altLang="en-US" sz="2400" dirty="0">
                          <a:sym typeface="+mn-ea"/>
                        </a:rPr>
                        <a:t>种危险工艺？如有按照相关安全要求及进行审核。</a:t>
                      </a: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1</a:t>
            </a:r>
            <a:r>
              <a:rPr lang="zh-CN" altLang="en-US">
                <a:sym typeface="+mn-ea"/>
              </a:rPr>
              <a:t>、危险源/风险特点及审核要点</a:t>
            </a:r>
            <a:endParaRPr lang="zh-CN" altLang="en-US"/>
          </a:p>
          <a:p>
            <a:endParaRPr lang="zh-CN" altLang="en-US"/>
          </a:p>
        </p:txBody>
      </p:sp>
      <p:graphicFrame>
        <p:nvGraphicFramePr>
          <p:cNvPr id="4" name="表格 3"/>
          <p:cNvGraphicFramePr/>
          <p:nvPr>
            <p:custDataLst>
              <p:tags r:id="rId1"/>
            </p:custDataLst>
          </p:nvPr>
        </p:nvGraphicFramePr>
        <p:xfrm>
          <a:off x="857885" y="1125220"/>
          <a:ext cx="10717530" cy="5189855"/>
        </p:xfrm>
        <a:graphic>
          <a:graphicData uri="http://schemas.openxmlformats.org/drawingml/2006/table">
            <a:tbl>
              <a:tblPr firstRow="1" bandRow="1">
                <a:tableStyleId>{5C22544A-7EE6-4342-B048-85BDC9FD1C3A}</a:tableStyleId>
              </a:tblPr>
              <a:tblGrid>
                <a:gridCol w="771525"/>
                <a:gridCol w="1750060"/>
                <a:gridCol w="1661795"/>
                <a:gridCol w="6534150"/>
              </a:tblGrid>
              <a:tr h="1440815">
                <a:tc>
                  <a:txBody>
                    <a:bodyPr/>
                    <a:lstStyle/>
                    <a:p>
                      <a:pPr algn="ctr">
                        <a:buNone/>
                      </a:pPr>
                      <a:r>
                        <a:rPr lang="zh-CN" altLang="en-US" sz="2400"/>
                        <a:t>序号</a:t>
                      </a:r>
                    </a:p>
                  </a:txBody>
                  <a:tcPr anchor="ctr"/>
                </a:tc>
                <a:tc>
                  <a:txBody>
                    <a:bodyPr/>
                    <a:lstStyle/>
                    <a:p>
                      <a:pPr algn="ctr">
                        <a:buNone/>
                      </a:pPr>
                      <a:r>
                        <a:rPr lang="zh-CN" altLang="en-US" sz="2400"/>
                        <a:t>主要过程/活动及危险源/风险</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749040">
                <a:tc>
                  <a:txBody>
                    <a:bodyPr/>
                    <a:lstStyle/>
                    <a:p>
                      <a:pPr>
                        <a:buNone/>
                      </a:pPr>
                      <a:r>
                        <a:rPr lang="en-US" altLang="zh-CN" sz="2400"/>
                        <a:t>3</a:t>
                      </a:r>
                    </a:p>
                  </a:txBody>
                  <a:tcPr/>
                </a:tc>
                <a:tc>
                  <a:txBody>
                    <a:bodyPr/>
                    <a:lstStyle/>
                    <a:p>
                      <a:pPr>
                        <a:buNone/>
                      </a:pPr>
                      <a:r>
                        <a:rPr lang="zh-CN" altLang="en-US" sz="2400">
                          <a:sym typeface="+mn-ea"/>
                        </a:rPr>
                        <a:t>安全、设备管使用、贮存过程</a:t>
                      </a:r>
                    </a:p>
                    <a:p>
                      <a:pPr>
                        <a:buNone/>
                      </a:pPr>
                      <a:endParaRPr lang="zh-CN" altLang="en-US" sz="2400">
                        <a:sym typeface="+mn-ea"/>
                      </a:endParaRPr>
                    </a:p>
                  </a:txBody>
                  <a:tcPr/>
                </a:tc>
                <a:tc>
                  <a:txBody>
                    <a:bodyPr/>
                    <a:lstStyle/>
                    <a:p>
                      <a:pPr>
                        <a:buNone/>
                      </a:pPr>
                      <a:r>
                        <a:rPr lang="zh-CN" altLang="en-US" sz="2400">
                          <a:sym typeface="+mn-ea"/>
                        </a:rPr>
                        <a:t>化学品泄漏管理部门及生产车间（厂）</a:t>
                      </a:r>
                    </a:p>
                    <a:p>
                      <a:pPr>
                        <a:buNone/>
                      </a:pPr>
                      <a:endParaRPr lang="zh-CN" altLang="en-US" sz="2400">
                        <a:sym typeface="+mn-ea"/>
                      </a:endParaRPr>
                    </a:p>
                  </a:txBody>
                  <a:tcPr/>
                </a:tc>
                <a:tc>
                  <a:txBody>
                    <a:bodyPr/>
                    <a:lstStyle/>
                    <a:p>
                      <a:pPr>
                        <a:buNone/>
                      </a:pPr>
                      <a:r>
                        <a:rPr lang="zh-CN" altLang="en-US" sz="2400">
                          <a:sym typeface="+mn-ea"/>
                        </a:rPr>
                        <a:t>危险化学品仓库/罐区储存条件是否符合要求? </a:t>
                      </a:r>
                    </a:p>
                    <a:p>
                      <a:pPr>
                        <a:buNone/>
                      </a:pPr>
                      <a:r>
                        <a:rPr lang="zh-CN" altLang="en-US" sz="2400">
                          <a:sym typeface="+mn-ea"/>
                        </a:rPr>
                        <a:t>是不是重大危险源？是否报备？是否落实责任人？等</a:t>
                      </a:r>
                    </a:p>
                    <a:p>
                      <a:pPr>
                        <a:buNone/>
                      </a:pPr>
                      <a:r>
                        <a:rPr lang="zh-CN" altLang="en-US" sz="2400">
                          <a:sym typeface="+mn-ea"/>
                        </a:rPr>
                        <a:t>一书一签是否符合规范齐全并获取? </a:t>
                      </a:r>
                    </a:p>
                    <a:p>
                      <a:pPr>
                        <a:buNone/>
                      </a:pPr>
                      <a:r>
                        <a:rPr lang="zh-CN" altLang="en-US" sz="2400">
                          <a:sym typeface="+mn-ea"/>
                        </a:rPr>
                        <a:t>相关人员是否熟悉掌握? </a:t>
                      </a:r>
                    </a:p>
                    <a:p>
                      <a:pPr>
                        <a:buNone/>
                      </a:pPr>
                      <a:r>
                        <a:rPr lang="zh-CN" altLang="en-US" sz="2400">
                          <a:sym typeface="+mn-ea"/>
                        </a:rPr>
                        <a:t>是否开展日常和专项的监督检查?</a:t>
                      </a:r>
                    </a:p>
                    <a:p>
                      <a:pPr>
                        <a:buNone/>
                      </a:pPr>
                      <a:r>
                        <a:rPr lang="zh-CN" altLang="en-US" sz="2400">
                          <a:sym typeface="+mn-ea"/>
                        </a:rPr>
                        <a:t> 防雷检测是否符合要求?</a:t>
                      </a:r>
                    </a:p>
                    <a:p>
                      <a:pPr>
                        <a:buNone/>
                      </a:pPr>
                      <a:r>
                        <a:rPr lang="zh-CN" altLang="en-US" sz="2400">
                          <a:sym typeface="+mn-ea"/>
                        </a:rPr>
                        <a:t> 储罐检查是否按要求实施、结果符合要求?</a:t>
                      </a:r>
                    </a:p>
                    <a:p>
                      <a:pPr>
                        <a:buNone/>
                      </a:pPr>
                      <a:r>
                        <a:rPr lang="zh-CN" altLang="en-US" sz="2400">
                          <a:sym typeface="+mn-ea"/>
                        </a:rPr>
                        <a:t>危化品预案演练策划是否充分并满足要求? </a:t>
                      </a:r>
                    </a:p>
                    <a:p>
                      <a:pPr>
                        <a:buNone/>
                      </a:pPr>
                      <a:r>
                        <a:rPr lang="zh-CN" altLang="en-US" sz="2400">
                          <a:sym typeface="+mn-ea"/>
                        </a:rPr>
                        <a:t>是否按策划进行评审或演练 ?</a:t>
                      </a: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1</a:t>
            </a:r>
            <a:r>
              <a:rPr lang="zh-CN" altLang="en-US">
                <a:sym typeface="+mn-ea"/>
              </a:rPr>
              <a:t>、危险源/风险特点及审核要点</a:t>
            </a:r>
            <a:endParaRPr lang="zh-CN" altLang="en-US"/>
          </a:p>
          <a:p>
            <a:endParaRPr lang="zh-CN" altLang="en-US"/>
          </a:p>
        </p:txBody>
      </p:sp>
      <p:graphicFrame>
        <p:nvGraphicFramePr>
          <p:cNvPr id="4" name="表格 3"/>
          <p:cNvGraphicFramePr/>
          <p:nvPr>
            <p:custDataLst>
              <p:tags r:id="rId1"/>
            </p:custDataLst>
          </p:nvPr>
        </p:nvGraphicFramePr>
        <p:xfrm>
          <a:off x="815340" y="1202055"/>
          <a:ext cx="10932160" cy="5563235"/>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t>主要过程/活动及危险源/风险</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4114800">
                <a:tc>
                  <a:txBody>
                    <a:bodyPr/>
                    <a:lstStyle/>
                    <a:p>
                      <a:pPr>
                        <a:buNone/>
                      </a:pPr>
                      <a:r>
                        <a:rPr lang="en-US" altLang="zh-CN" sz="2400"/>
                        <a:t>4</a:t>
                      </a:r>
                    </a:p>
                  </a:txBody>
                  <a:tcPr/>
                </a:tc>
                <a:tc>
                  <a:txBody>
                    <a:bodyPr/>
                    <a:lstStyle/>
                    <a:p>
                      <a:pPr>
                        <a:buNone/>
                      </a:pPr>
                      <a:r>
                        <a:rPr lang="zh-CN" altLang="en-US" sz="2400"/>
                        <a:t>锅炉、压力容器的爆炸</a:t>
                      </a:r>
                    </a:p>
                    <a:p>
                      <a:pPr>
                        <a:buNone/>
                      </a:pPr>
                      <a:endParaRPr lang="zh-CN" altLang="en-US" sz="2400"/>
                    </a:p>
                  </a:txBody>
                  <a:tcPr/>
                </a:tc>
                <a:tc>
                  <a:txBody>
                    <a:bodyPr/>
                    <a:lstStyle/>
                    <a:p>
                      <a:pPr>
                        <a:buNone/>
                      </a:pPr>
                      <a:r>
                        <a:rPr lang="zh-CN" altLang="en-US" sz="2400">
                          <a:sym typeface="+mn-ea"/>
                        </a:rPr>
                        <a:t>安全管理部门、设备管理部门及生产车间（厂）</a:t>
                      </a:r>
                      <a:endParaRPr lang="zh-CN" altLang="en-US" sz="2400"/>
                    </a:p>
                    <a:p>
                      <a:pPr>
                        <a:buNone/>
                      </a:pPr>
                      <a:endParaRPr lang="zh-CN" altLang="en-US" sz="2400"/>
                    </a:p>
                  </a:txBody>
                  <a:tcPr/>
                </a:tc>
                <a:tc>
                  <a:txBody>
                    <a:bodyPr/>
                    <a:lstStyle/>
                    <a:p>
                      <a:pPr>
                        <a:buNone/>
                      </a:pPr>
                      <a:r>
                        <a:rPr lang="zh-CN" altLang="en-US" sz="2400"/>
                        <a:t>特种设备登记、使用是否符合要求?</a:t>
                      </a:r>
                    </a:p>
                    <a:p>
                      <a:pPr>
                        <a:buNone/>
                      </a:pPr>
                      <a:r>
                        <a:rPr lang="zh-CN" altLang="en-US" sz="2400"/>
                        <a:t>相关操作人员是否具备有效的资质? </a:t>
                      </a:r>
                    </a:p>
                    <a:p>
                      <a:pPr>
                        <a:buNone/>
                      </a:pPr>
                      <a:r>
                        <a:rPr lang="zh-CN" altLang="en-US" sz="2400"/>
                        <a:t>特种设备定期的安全检测/检验是否实施并有效? </a:t>
                      </a:r>
                    </a:p>
                    <a:p>
                      <a:pPr>
                        <a:buNone/>
                      </a:pPr>
                      <a:r>
                        <a:rPr lang="zh-CN" altLang="en-US" sz="2400"/>
                        <a:t>设备的维护、检修是否按策划得到有效实施? </a:t>
                      </a:r>
                    </a:p>
                    <a:p>
                      <a:pPr>
                        <a:buNone/>
                      </a:pPr>
                      <a:r>
                        <a:rPr lang="zh-CN" altLang="en-US" sz="2400"/>
                        <a:t>设备的润滑加油是否按要求实施? </a:t>
                      </a:r>
                    </a:p>
                    <a:p>
                      <a:pPr>
                        <a:buNone/>
                      </a:pPr>
                      <a:r>
                        <a:rPr lang="zh-CN" altLang="en-US" sz="2400"/>
                        <a:t>是否开展设备检查与监督?</a:t>
                      </a:r>
                    </a:p>
                    <a:p>
                      <a:pPr>
                        <a:buNone/>
                      </a:pPr>
                      <a:r>
                        <a:rPr lang="zh-CN" altLang="en-US" sz="2400"/>
                        <a:t>有防火防爆要求的设备、电气是否满足要求? </a:t>
                      </a:r>
                    </a:p>
                    <a:p>
                      <a:pPr>
                        <a:buNone/>
                      </a:pPr>
                      <a:r>
                        <a:rPr lang="zh-CN" altLang="en-US" sz="2400"/>
                        <a:t>电气、设备的接地检测是否符合规范要求? </a:t>
                      </a:r>
                    </a:p>
                    <a:p>
                      <a:pPr>
                        <a:buNone/>
                      </a:pPr>
                      <a:r>
                        <a:rPr lang="zh-CN" altLang="en-US" sz="2400"/>
                        <a:t>工艺、设备、安全和仪表联锁装置是否完好并正常运行 ? 火灾爆炸演练策划是否充分并满足要求?</a:t>
                      </a:r>
                    </a:p>
                    <a:p>
                      <a:pPr>
                        <a:buNone/>
                      </a:pPr>
                      <a:r>
                        <a:rPr lang="zh-CN" altLang="en-US" sz="2400"/>
                        <a:t>是否按策划进行评审或演练?</a:t>
                      </a: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1</a:t>
            </a:r>
            <a:r>
              <a:rPr lang="zh-CN" altLang="en-US">
                <a:sym typeface="+mn-ea"/>
              </a:rPr>
              <a:t>、危险源/风险特点及审核要点</a:t>
            </a:r>
            <a:endParaRPr lang="zh-CN" altLang="en-US"/>
          </a:p>
          <a:p>
            <a:endParaRPr lang="zh-CN" altLang="en-US"/>
          </a:p>
        </p:txBody>
      </p:sp>
      <p:graphicFrame>
        <p:nvGraphicFramePr>
          <p:cNvPr id="4" name="表格 3"/>
          <p:cNvGraphicFramePr/>
          <p:nvPr>
            <p:custDataLst>
              <p:tags r:id="rId1"/>
            </p:custDataLst>
          </p:nvPr>
        </p:nvGraphicFramePr>
        <p:xfrm>
          <a:off x="815340" y="1202055"/>
          <a:ext cx="10932160" cy="4888230"/>
        </p:xfrm>
        <a:graphic>
          <a:graphicData uri="http://schemas.openxmlformats.org/drawingml/2006/table">
            <a:tbl>
              <a:tblPr firstRow="1" bandRow="1">
                <a:tableStyleId>{5C22544A-7EE6-4342-B048-85BDC9FD1C3A}</a:tableStyleId>
              </a:tblPr>
              <a:tblGrid>
                <a:gridCol w="657860"/>
                <a:gridCol w="1654810"/>
                <a:gridCol w="1636395"/>
                <a:gridCol w="6983095"/>
              </a:tblGrid>
              <a:tr h="1273810">
                <a:tc>
                  <a:txBody>
                    <a:bodyPr/>
                    <a:lstStyle/>
                    <a:p>
                      <a:pPr algn="ctr">
                        <a:buNone/>
                      </a:pPr>
                      <a:r>
                        <a:rPr lang="zh-CN" altLang="en-US" sz="2400" dirty="0"/>
                        <a:t>序号</a:t>
                      </a:r>
                    </a:p>
                  </a:txBody>
                  <a:tcPr anchor="ctr"/>
                </a:tc>
                <a:tc>
                  <a:txBody>
                    <a:bodyPr/>
                    <a:lstStyle/>
                    <a:p>
                      <a:pPr algn="ctr">
                        <a:buNone/>
                      </a:pPr>
                      <a:r>
                        <a:rPr lang="zh-CN" altLang="en-US" sz="2400" dirty="0"/>
                        <a:t>主要过程/活动及危险源/风险</a:t>
                      </a:r>
                    </a:p>
                  </a:txBody>
                  <a:tcPr anchor="ctr"/>
                </a:tc>
                <a:tc>
                  <a:txBody>
                    <a:bodyPr/>
                    <a:lstStyle/>
                    <a:p>
                      <a:pPr algn="ctr">
                        <a:buNone/>
                      </a:pPr>
                      <a:r>
                        <a:rPr lang="zh-CN" altLang="en-US" sz="2400" dirty="0"/>
                        <a:t>通常涉及的职能部门/单位</a:t>
                      </a:r>
                    </a:p>
                  </a:txBody>
                  <a:tcPr anchor="ctr"/>
                </a:tc>
                <a:tc>
                  <a:txBody>
                    <a:bodyPr/>
                    <a:lstStyle/>
                    <a:p>
                      <a:pPr algn="ctr">
                        <a:buNone/>
                      </a:pPr>
                      <a:r>
                        <a:rPr lang="zh-CN" altLang="en-US" sz="2400" dirty="0"/>
                        <a:t>审核要点和取证方法</a:t>
                      </a:r>
                    </a:p>
                    <a:p>
                      <a:pPr algn="ctr">
                        <a:buNone/>
                      </a:pPr>
                      <a:endParaRPr lang="zh-CN" altLang="en-US" sz="2400" dirty="0"/>
                    </a:p>
                  </a:txBody>
                  <a:tcPr anchor="ctr"/>
                </a:tc>
              </a:tr>
              <a:tr h="3614420">
                <a:tc>
                  <a:txBody>
                    <a:bodyPr/>
                    <a:lstStyle/>
                    <a:p>
                      <a:pPr>
                        <a:buNone/>
                      </a:pPr>
                      <a:r>
                        <a:rPr lang="en-US" altLang="zh-CN" sz="2400"/>
                        <a:t>5</a:t>
                      </a:r>
                    </a:p>
                  </a:txBody>
                  <a:tcPr/>
                </a:tc>
                <a:tc>
                  <a:txBody>
                    <a:bodyPr/>
                    <a:lstStyle/>
                    <a:p>
                      <a:pPr>
                        <a:buNone/>
                      </a:pPr>
                      <a:r>
                        <a:rPr lang="zh-CN" altLang="en-US" sz="2400"/>
                        <a:t>机械设备运行的噪声、物体打击等伤害</a:t>
                      </a:r>
                    </a:p>
                    <a:p>
                      <a:pPr>
                        <a:buNone/>
                      </a:pPr>
                      <a:endParaRPr lang="zh-CN" altLang="en-US" sz="2400"/>
                    </a:p>
                  </a:txBody>
                  <a:tcPr/>
                </a:tc>
                <a:tc>
                  <a:txBody>
                    <a:bodyPr/>
                    <a:lstStyle/>
                    <a:p>
                      <a:pPr>
                        <a:buNone/>
                      </a:pPr>
                      <a:r>
                        <a:rPr lang="zh-CN" altLang="en-US" sz="2400">
                          <a:sym typeface="+mn-ea"/>
                        </a:rPr>
                        <a:t>安全管理部门、设备管理部门及生产车间（厂）</a:t>
                      </a:r>
                      <a:endParaRPr lang="zh-CN" altLang="en-US" sz="2400"/>
                    </a:p>
                    <a:p>
                      <a:pPr>
                        <a:buNone/>
                      </a:pPr>
                      <a:endParaRPr lang="zh-CN" altLang="en-US" sz="2400"/>
                    </a:p>
                  </a:txBody>
                  <a:tcPr/>
                </a:tc>
                <a:tc>
                  <a:txBody>
                    <a:bodyPr/>
                    <a:lstStyle/>
                    <a:p>
                      <a:pPr>
                        <a:buNone/>
                      </a:pPr>
                      <a:r>
                        <a:rPr lang="zh-CN" altLang="en-US" sz="2400"/>
                        <a:t>是否建立了职业卫生档案? </a:t>
                      </a:r>
                    </a:p>
                    <a:p>
                      <a:pPr>
                        <a:buNone/>
                      </a:pPr>
                      <a:r>
                        <a:rPr lang="zh-CN" altLang="en-US" sz="2400"/>
                        <a:t>是否识别了有毒有害岗位作业人员和危害因素? </a:t>
                      </a:r>
                    </a:p>
                    <a:p>
                      <a:pPr>
                        <a:buNone/>
                      </a:pPr>
                      <a:r>
                        <a:rPr lang="zh-CN" altLang="en-US" sz="2400"/>
                        <a:t>对于噪声源是否有相应的降噪、消音和隔声措施? 操作人员是否按标准配备并正确佩戴劳动防护用品? 操作人员是否按监测计划要求进行职业健康体检? 现场是否将监测结果等信息进行公示?</a:t>
                      </a:r>
                    </a:p>
                    <a:p>
                      <a:pPr>
                        <a:buNone/>
                      </a:pPr>
                      <a:r>
                        <a:rPr lang="zh-CN" altLang="en-US" sz="2400"/>
                        <a:t>如有职业病或疑似职业病</a:t>
                      </a:r>
                      <a:r>
                        <a:rPr lang="en-US" altLang="zh-CN" sz="2400"/>
                        <a:t>/</a:t>
                      </a:r>
                      <a:r>
                        <a:rPr lang="zh-CN" altLang="en-US" sz="2400"/>
                        <a:t>职业禁忌人员的岗位是否进行调整或安排？</a:t>
                      </a:r>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1</a:t>
            </a:r>
            <a:r>
              <a:rPr lang="zh-CN" altLang="en-US">
                <a:sym typeface="+mn-ea"/>
              </a:rPr>
              <a:t>、危险源/风险特点及审核要点</a:t>
            </a:r>
            <a:endParaRPr lang="zh-CN" altLang="en-US"/>
          </a:p>
          <a:p>
            <a:endParaRPr lang="zh-CN" altLang="en-US"/>
          </a:p>
        </p:txBody>
      </p:sp>
      <p:graphicFrame>
        <p:nvGraphicFramePr>
          <p:cNvPr id="4" name="表格 3"/>
          <p:cNvGraphicFramePr/>
          <p:nvPr>
            <p:custDataLst>
              <p:tags r:id="rId1"/>
            </p:custDataLst>
          </p:nvPr>
        </p:nvGraphicFramePr>
        <p:xfrm>
          <a:off x="815340" y="1202055"/>
          <a:ext cx="10932160" cy="5022850"/>
        </p:xfrm>
        <a:graphic>
          <a:graphicData uri="http://schemas.openxmlformats.org/drawingml/2006/table">
            <a:tbl>
              <a:tblPr firstRow="1" bandRow="1">
                <a:tableStyleId>{5C22544A-7EE6-4342-B048-85BDC9FD1C3A}</a:tableStyleId>
              </a:tblPr>
              <a:tblGrid>
                <a:gridCol w="657860"/>
                <a:gridCol w="1654810"/>
                <a:gridCol w="1636395"/>
                <a:gridCol w="6983095"/>
              </a:tblGrid>
              <a:tr h="1273810">
                <a:tc>
                  <a:txBody>
                    <a:bodyPr/>
                    <a:lstStyle/>
                    <a:p>
                      <a:pPr algn="ctr">
                        <a:buNone/>
                      </a:pPr>
                      <a:r>
                        <a:rPr lang="zh-CN" altLang="en-US" sz="2400"/>
                        <a:t>序号</a:t>
                      </a:r>
                    </a:p>
                  </a:txBody>
                  <a:tcPr anchor="ctr"/>
                </a:tc>
                <a:tc>
                  <a:txBody>
                    <a:bodyPr/>
                    <a:lstStyle/>
                    <a:p>
                      <a:pPr algn="ctr">
                        <a:buNone/>
                      </a:pPr>
                      <a:r>
                        <a:rPr lang="zh-CN" altLang="en-US" sz="2400"/>
                        <a:t>主要过程/活动及危险源/风险</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614420">
                <a:tc>
                  <a:txBody>
                    <a:bodyPr/>
                    <a:lstStyle/>
                    <a:p>
                      <a:pPr>
                        <a:buNone/>
                      </a:pPr>
                      <a:r>
                        <a:rPr lang="en-US" altLang="zh-CN" sz="2400"/>
                        <a:t>6</a:t>
                      </a:r>
                    </a:p>
                  </a:txBody>
                  <a:tcPr/>
                </a:tc>
                <a:tc>
                  <a:txBody>
                    <a:bodyPr/>
                    <a:lstStyle/>
                    <a:p>
                      <a:pPr>
                        <a:buNone/>
                      </a:pPr>
                      <a:r>
                        <a:rPr lang="zh-CN" altLang="en-US" sz="2400"/>
                        <a:t>安全管理</a:t>
                      </a:r>
                    </a:p>
                  </a:txBody>
                  <a:tcPr/>
                </a:tc>
                <a:tc>
                  <a:txBody>
                    <a:bodyPr/>
                    <a:lstStyle/>
                    <a:p>
                      <a:pPr>
                        <a:buNone/>
                      </a:pPr>
                      <a:r>
                        <a:rPr lang="zh-CN" altLang="en-US" sz="2400">
                          <a:sym typeface="+mn-ea"/>
                        </a:rPr>
                        <a:t>安全管理部门</a:t>
                      </a:r>
                      <a:endParaRPr lang="zh-CN" altLang="en-US" sz="2400"/>
                    </a:p>
                    <a:p>
                      <a:pPr>
                        <a:buNone/>
                      </a:pPr>
                      <a:endParaRPr lang="zh-CN" altLang="en-US" sz="2400"/>
                    </a:p>
                  </a:txBody>
                  <a:tcPr/>
                </a:tc>
                <a:tc>
                  <a:txBody>
                    <a:bodyPr/>
                    <a:lstStyle/>
                    <a:p>
                      <a:pPr>
                        <a:buNone/>
                      </a:pPr>
                      <a:r>
                        <a:rPr lang="zh-CN" altLang="en-US" sz="2400"/>
                        <a:t>是否建立了相关制度并定期检查执行? </a:t>
                      </a:r>
                    </a:p>
                    <a:p>
                      <a:pPr>
                        <a:buNone/>
                      </a:pPr>
                      <a:r>
                        <a:rPr lang="zh-CN" altLang="en-US" sz="2400"/>
                        <a:t>是否取得了安全生产许可证? </a:t>
                      </a:r>
                    </a:p>
                    <a:p>
                      <a:pPr>
                        <a:buNone/>
                      </a:pPr>
                      <a:r>
                        <a:rPr lang="zh-CN" altLang="en-US" sz="2400"/>
                        <a:t>是否开展了项目的安全条件设立评价</a:t>
                      </a:r>
                      <a:r>
                        <a:rPr lang="en-US" altLang="zh-CN" sz="2400"/>
                        <a:t>/</a:t>
                      </a:r>
                      <a:r>
                        <a:rPr lang="zh-CN" altLang="en-US" sz="2400"/>
                        <a:t>现状评价? 是否验收？问题是否整改？</a:t>
                      </a:r>
                    </a:p>
                    <a:p>
                      <a:pPr>
                        <a:buNone/>
                      </a:pPr>
                      <a:r>
                        <a:rPr lang="zh-CN" altLang="en-US" sz="2400"/>
                        <a:t>是否开展了职业病危害因素评价? 是否验收？措施是否落实到位? </a:t>
                      </a:r>
                    </a:p>
                    <a:p>
                      <a:pPr>
                        <a:buNone/>
                      </a:pPr>
                      <a:r>
                        <a:rPr lang="zh-CN" altLang="en-US" sz="2400"/>
                        <a:t>是否组织职业危害因素检测?结果如何？不合格的的数据是否整改或落实措施？</a:t>
                      </a:r>
                    </a:p>
                    <a:p>
                      <a:pPr>
                        <a:buNone/>
                      </a:pPr>
                      <a:r>
                        <a:rPr lang="zh-CN" altLang="en-US" sz="2400"/>
                        <a:t>如有职业病或疑似职业病</a:t>
                      </a:r>
                      <a:r>
                        <a:rPr lang="en-US" altLang="zh-CN" sz="2400"/>
                        <a:t>/</a:t>
                      </a:r>
                      <a:r>
                        <a:rPr lang="zh-CN" altLang="en-US" sz="2400"/>
                        <a:t>职业禁忌人员的岗位是否进行调整或安排？</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p>
          <a:p>
            <a:pPr fontAlgn="auto">
              <a:lnSpc>
                <a:spcPct val="150000"/>
              </a:lnSpc>
              <a:spcBef>
                <a:spcPts val="600"/>
              </a:spcBef>
            </a:pPr>
            <a:r>
              <a:rPr lang="zh-CN" altLang="en-US">
                <a:sym typeface="+mn-ea"/>
              </a:rPr>
              <a:t>首先，看企业的环评材料描述；</a:t>
            </a:r>
          </a:p>
          <a:p>
            <a:pPr fontAlgn="auto">
              <a:lnSpc>
                <a:spcPct val="150000"/>
              </a:lnSpc>
              <a:spcBef>
                <a:spcPts val="600"/>
              </a:spcBef>
            </a:pPr>
            <a:r>
              <a:rPr lang="zh-CN" altLang="en-US">
                <a:sym typeface="+mn-ea"/>
              </a:rPr>
              <a:t>其次，根据标准和企业生产流程判断污染源及污染物的排放；</a:t>
            </a:r>
          </a:p>
          <a:p>
            <a:pPr fontAlgn="auto">
              <a:lnSpc>
                <a:spcPct val="150000"/>
              </a:lnSpc>
              <a:spcBef>
                <a:spcPts val="600"/>
              </a:spcBef>
            </a:pPr>
            <a:endParaRPr lang="zh-CN" altLang="en-US"/>
          </a:p>
          <a:p>
            <a:endParaRPr lang="zh-CN" altLang="en-US"/>
          </a:p>
        </p:txBody>
      </p:sp>
      <p:pic>
        <p:nvPicPr>
          <p:cNvPr id="4" name="图片 3"/>
          <p:cNvPicPr>
            <a:picLocks noChangeAspect="1"/>
          </p:cNvPicPr>
          <p:nvPr/>
        </p:nvPicPr>
        <p:blipFill>
          <a:blip r:embed="rId2"/>
          <a:stretch>
            <a:fillRect/>
          </a:stretch>
        </p:blipFill>
        <p:spPr>
          <a:xfrm>
            <a:off x="1102360" y="2479675"/>
            <a:ext cx="9370060" cy="35280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5" name="图片 4"/>
          <p:cNvPicPr>
            <a:picLocks noChangeAspect="1"/>
          </p:cNvPicPr>
          <p:nvPr/>
        </p:nvPicPr>
        <p:blipFill>
          <a:blip r:embed="rId2"/>
          <a:stretch>
            <a:fillRect/>
          </a:stretch>
        </p:blipFill>
        <p:spPr>
          <a:xfrm>
            <a:off x="1452245" y="1421130"/>
            <a:ext cx="9389745" cy="41300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9"/>
          <p:cNvSpPr txBox="1"/>
          <p:nvPr/>
        </p:nvSpPr>
        <p:spPr>
          <a:xfrm>
            <a:off x="3503930" y="2780665"/>
            <a:ext cx="6235065" cy="559435"/>
          </a:xfrm>
          <a:prstGeom prst="rect">
            <a:avLst/>
          </a:prstGeom>
          <a:noFill/>
        </p:spPr>
        <p:txBody>
          <a:bodyPr wrap="square" lIns="68562" tIns="34281" rIns="68562" bIns="34281" rtlCol="0">
            <a:spAutoFit/>
          </a:bodyPr>
          <a:lstStyle/>
          <a:p>
            <a:pPr marL="0" lvl="1"/>
            <a:r>
              <a:rPr lang="zh-CN" altLang="en-US" sz="3200" b="1" kern="0" dirty="0">
                <a:solidFill>
                  <a:schemeClr val="bg1"/>
                </a:solidFill>
                <a:latin typeface="微软雅黑" panose="020B0503020204020204" pitchFamily="34" charset="-122"/>
                <a:ea typeface="微软雅黑" panose="020B0503020204020204" pitchFamily="34" charset="-122"/>
                <a:sym typeface="+mn-ea"/>
              </a:rPr>
              <a:t>橡胶和塑料制品行业特点</a:t>
            </a:r>
            <a:endParaRPr lang="zh-CN" altLang="zh-CN" sz="3200" b="1" dirty="0" smtClean="0">
              <a:solidFill>
                <a:srgbClr val="2F5EB0"/>
              </a:solidFill>
              <a:highlight>
                <a:srgbClr val="C0C0C0"/>
              </a:highligh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graphicFrame>
        <p:nvGraphicFramePr>
          <p:cNvPr id="4" name="表格 3"/>
          <p:cNvGraphicFramePr/>
          <p:nvPr>
            <p:custDataLst>
              <p:tags r:id="rId1"/>
            </p:custDataLst>
          </p:nvPr>
        </p:nvGraphicFramePr>
        <p:xfrm>
          <a:off x="815340" y="1202055"/>
          <a:ext cx="10932160" cy="4378960"/>
        </p:xfrm>
        <a:graphic>
          <a:graphicData uri="http://schemas.openxmlformats.org/drawingml/2006/table">
            <a:tbl>
              <a:tblPr firstRow="1" bandRow="1">
                <a:tableStyleId>{5C22544A-7EE6-4342-B048-85BDC9FD1C3A}</a:tableStyleId>
              </a:tblPr>
              <a:tblGrid>
                <a:gridCol w="657860"/>
                <a:gridCol w="1654810"/>
                <a:gridCol w="1636395"/>
                <a:gridCol w="6983095"/>
              </a:tblGrid>
              <a:tr h="1188720">
                <a:tc>
                  <a:txBody>
                    <a:bodyPr/>
                    <a:lstStyle/>
                    <a:p>
                      <a:pPr algn="ctr">
                        <a:buNone/>
                      </a:pPr>
                      <a:r>
                        <a:rPr lang="zh-CN" altLang="en-US" sz="2400"/>
                        <a:t>序号</a:t>
                      </a:r>
                    </a:p>
                  </a:txBody>
                  <a:tcPr anchor="ctr"/>
                </a:tc>
                <a:tc>
                  <a:txBody>
                    <a:bodyPr/>
                    <a:lstStyle/>
                    <a:p>
                      <a:pPr algn="ctr">
                        <a:buNone/>
                      </a:pPr>
                      <a:r>
                        <a:rPr lang="zh-CN" altLang="en-US" sz="2400">
                          <a:sym typeface="+mn-ea"/>
                        </a:rPr>
                        <a:t>主要过程/及环境因素识别</a:t>
                      </a:r>
                      <a:endParaRPr lang="zh-CN" altLang="en-US" sz="2400"/>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190240">
                <a:tc>
                  <a:txBody>
                    <a:bodyPr/>
                    <a:lstStyle/>
                    <a:p>
                      <a:pPr>
                        <a:buNone/>
                      </a:pPr>
                      <a:r>
                        <a:rPr lang="en-US" altLang="zh-CN" sz="2400"/>
                        <a:t>1</a:t>
                      </a:r>
                    </a:p>
                  </a:txBody>
                  <a:tcPr/>
                </a:tc>
                <a:tc>
                  <a:txBody>
                    <a:bodyPr/>
                    <a:lstStyle/>
                    <a:p>
                      <a:pPr>
                        <a:buNone/>
                      </a:pPr>
                      <a:r>
                        <a:rPr lang="zh-CN" altLang="en-US" sz="2400"/>
                        <a:t>废水排放</a:t>
                      </a:r>
                    </a:p>
                  </a:txBody>
                  <a:tcPr/>
                </a:tc>
                <a:tc>
                  <a:txBody>
                    <a:bodyPr/>
                    <a:lstStyle/>
                    <a:p>
                      <a:pPr>
                        <a:buNone/>
                      </a:pPr>
                      <a:r>
                        <a:rPr lang="zh-CN" altLang="en-US" sz="2400">
                          <a:sym typeface="+mn-ea"/>
                        </a:rPr>
                        <a:t>环保管理部门、生产车间（厂）</a:t>
                      </a:r>
                      <a:endParaRPr lang="zh-CN" altLang="en-US" sz="2400"/>
                    </a:p>
                    <a:p>
                      <a:pPr>
                        <a:buNone/>
                      </a:pPr>
                      <a:endParaRPr lang="zh-CN" altLang="en-US" sz="2400"/>
                    </a:p>
                  </a:txBody>
                  <a:tcPr/>
                </a:tc>
                <a:tc>
                  <a:txBody>
                    <a:bodyPr/>
                    <a:lstStyle/>
                    <a:p>
                      <a:pPr algn="l">
                        <a:buClrTx/>
                        <a:buSzTx/>
                        <a:buNone/>
                      </a:pPr>
                      <a:r>
                        <a:rPr lang="zh-CN" altLang="en-US" sz="2400"/>
                        <a:t>总排放口水质是否达标？执行的标准？</a:t>
                      </a:r>
                    </a:p>
                    <a:p>
                      <a:pPr algn="l">
                        <a:buClrTx/>
                        <a:buSzTx/>
                        <a:buNone/>
                      </a:pPr>
                      <a:r>
                        <a:rPr lang="zh-CN" altLang="en-US" sz="2400"/>
                        <a:t>总排口是否有在线监测？是否与政府联网?</a:t>
                      </a:r>
                    </a:p>
                    <a:p>
                      <a:pPr algn="l">
                        <a:buClrTx/>
                        <a:buSzTx/>
                        <a:buNone/>
                      </a:pPr>
                      <a:r>
                        <a:rPr lang="zh-CN" altLang="en-US" sz="2400"/>
                        <a:t>在线监测设备是否进行有效维护？</a:t>
                      </a:r>
                    </a:p>
                    <a:p>
                      <a:pPr algn="l">
                        <a:buClrTx/>
                        <a:buSzTx/>
                        <a:buNone/>
                      </a:pPr>
                      <a:r>
                        <a:rPr lang="zh-CN" altLang="en-US" sz="2400"/>
                        <a:t>生产过程污水排放</a:t>
                      </a:r>
                      <a:r>
                        <a:rPr lang="zh-CN" altLang="en-US" sz="2400">
                          <a:sym typeface="+mn-ea"/>
                        </a:rPr>
                        <a:t>是否进行分级</a:t>
                      </a:r>
                      <a:r>
                        <a:rPr lang="zh-CN" altLang="en-US" sz="2400"/>
                        <a:t>控制？控制指标是否合理？是否达标排放？</a:t>
                      </a:r>
                    </a:p>
                    <a:p>
                      <a:pPr algn="l">
                        <a:buClrTx/>
                        <a:buSzTx/>
                        <a:buNone/>
                      </a:pPr>
                      <a:r>
                        <a:rPr lang="zh-CN" altLang="en-US" sz="2400"/>
                        <a:t>污水处理设施是否正常运行？各工序控制过程是否符合工艺指标要求？</a:t>
                      </a:r>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graphicFrame>
        <p:nvGraphicFramePr>
          <p:cNvPr id="4" name="表格 3"/>
          <p:cNvGraphicFramePr/>
          <p:nvPr>
            <p:custDataLst>
              <p:tags r:id="rId1"/>
            </p:custDataLst>
          </p:nvPr>
        </p:nvGraphicFramePr>
        <p:xfrm>
          <a:off x="815340" y="1202055"/>
          <a:ext cx="10932160" cy="4309110"/>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sym typeface="+mn-ea"/>
                        </a:rPr>
                        <a:t>主要过程/及环境因素识别</a:t>
                      </a:r>
                      <a:endParaRPr lang="zh-CN" altLang="en-US" sz="2400"/>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2860675">
                <a:tc>
                  <a:txBody>
                    <a:bodyPr/>
                    <a:lstStyle/>
                    <a:p>
                      <a:pPr>
                        <a:buNone/>
                      </a:pPr>
                      <a:r>
                        <a:rPr lang="en-US" altLang="zh-CN" sz="2400"/>
                        <a:t>2</a:t>
                      </a:r>
                    </a:p>
                  </a:txBody>
                  <a:tcPr/>
                </a:tc>
                <a:tc>
                  <a:txBody>
                    <a:bodyPr/>
                    <a:lstStyle/>
                    <a:p>
                      <a:pPr>
                        <a:buNone/>
                      </a:pPr>
                      <a:r>
                        <a:rPr lang="zh-CN" altLang="en-US" sz="2400"/>
                        <a:t>废气排放</a:t>
                      </a:r>
                    </a:p>
                  </a:txBody>
                  <a:tcPr/>
                </a:tc>
                <a:tc>
                  <a:txBody>
                    <a:bodyPr/>
                    <a:lstStyle/>
                    <a:p>
                      <a:pPr>
                        <a:buNone/>
                      </a:pPr>
                      <a:r>
                        <a:rPr lang="zh-CN" altLang="en-US" sz="2400">
                          <a:sym typeface="+mn-ea"/>
                        </a:rPr>
                        <a:t>环保管理部门、设备管理部门及生产车间（厂）</a:t>
                      </a:r>
                      <a:endParaRPr lang="zh-CN" altLang="en-US" sz="2400"/>
                    </a:p>
                    <a:p>
                      <a:pPr>
                        <a:buNone/>
                      </a:pPr>
                      <a:endParaRPr lang="zh-CN" altLang="en-US" sz="2400"/>
                    </a:p>
                  </a:txBody>
                  <a:tcPr/>
                </a:tc>
                <a:tc>
                  <a:txBody>
                    <a:bodyPr/>
                    <a:lstStyle/>
                    <a:p>
                      <a:pPr>
                        <a:buNone/>
                      </a:pPr>
                      <a:r>
                        <a:rPr lang="zh-CN" altLang="en-US" sz="2400"/>
                        <a:t>有组织排放：</a:t>
                      </a:r>
                    </a:p>
                    <a:p>
                      <a:pPr>
                        <a:buNone/>
                      </a:pPr>
                      <a:r>
                        <a:rPr lang="zh-CN" altLang="en-US" sz="2400"/>
                        <a:t>工艺废气排放（含物料介质、VOC、粉尘、颗粒物等）</a:t>
                      </a:r>
                    </a:p>
                    <a:p>
                      <a:pPr>
                        <a:buNone/>
                      </a:pPr>
                      <a:r>
                        <a:rPr lang="zh-CN" altLang="en-US" sz="2400"/>
                        <a:t>废气治理设施排放达标情况；</a:t>
                      </a:r>
                    </a:p>
                    <a:p>
                      <a:pPr>
                        <a:buNone/>
                      </a:pPr>
                      <a:r>
                        <a:rPr lang="zh-CN" altLang="en-US" sz="2400"/>
                        <a:t>无组织排放：</a:t>
                      </a:r>
                    </a:p>
                    <a:p>
                      <a:pPr>
                        <a:buNone/>
                      </a:pPr>
                      <a:r>
                        <a:rPr lang="zh-CN" altLang="en-US" sz="2400"/>
                        <a:t>LOAD检测点合格情况，超标点的修复情况等</a:t>
                      </a: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、环境因素/风险特点及管理技术、控制要点</a:t>
            </a:r>
            <a:endParaRPr lang="zh-CN" altLang="en-US"/>
          </a:p>
          <a:p>
            <a:endParaRPr lang="zh-CN" altLang="en-US"/>
          </a:p>
        </p:txBody>
      </p:sp>
      <p:graphicFrame>
        <p:nvGraphicFramePr>
          <p:cNvPr id="4" name="表格 3"/>
          <p:cNvGraphicFramePr/>
          <p:nvPr>
            <p:custDataLst>
              <p:tags r:id="rId1"/>
            </p:custDataLst>
          </p:nvPr>
        </p:nvGraphicFramePr>
        <p:xfrm>
          <a:off x="815340" y="1202055"/>
          <a:ext cx="10932160" cy="5474970"/>
        </p:xfrm>
        <a:graphic>
          <a:graphicData uri="http://schemas.openxmlformats.org/drawingml/2006/table">
            <a:tbl>
              <a:tblPr firstRow="1" bandRow="1">
                <a:tableStyleId>{5C22544A-7EE6-4342-B048-85BDC9FD1C3A}</a:tableStyleId>
              </a:tblPr>
              <a:tblGrid>
                <a:gridCol w="657860"/>
                <a:gridCol w="1654810"/>
                <a:gridCol w="1636395"/>
                <a:gridCol w="6983095"/>
              </a:tblGrid>
              <a:tr h="1360170">
                <a:tc>
                  <a:txBody>
                    <a:bodyPr/>
                    <a:lstStyle/>
                    <a:p>
                      <a:pPr algn="ctr">
                        <a:buNone/>
                      </a:pPr>
                      <a:r>
                        <a:rPr lang="zh-CN" altLang="en-US" sz="2400"/>
                        <a:t>序号</a:t>
                      </a:r>
                    </a:p>
                  </a:txBody>
                  <a:tcPr anchor="ctr"/>
                </a:tc>
                <a:tc>
                  <a:txBody>
                    <a:bodyPr/>
                    <a:lstStyle/>
                    <a:p>
                      <a:pPr algn="ctr">
                        <a:buNone/>
                      </a:pPr>
                      <a:r>
                        <a:rPr lang="zh-CN" altLang="en-US" sz="2400">
                          <a:sym typeface="+mn-ea"/>
                        </a:rPr>
                        <a:t>主要过程/及环境因素识别</a:t>
                      </a:r>
                      <a:endParaRPr lang="zh-CN" altLang="en-US" sz="2400"/>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509645">
                <a:tc>
                  <a:txBody>
                    <a:bodyPr/>
                    <a:lstStyle/>
                    <a:p>
                      <a:pPr>
                        <a:buNone/>
                      </a:pPr>
                      <a:r>
                        <a:rPr lang="en-US" altLang="zh-CN" sz="2400"/>
                        <a:t>3</a:t>
                      </a:r>
                    </a:p>
                  </a:txBody>
                  <a:tcPr/>
                </a:tc>
                <a:tc>
                  <a:txBody>
                    <a:bodyPr/>
                    <a:lstStyle/>
                    <a:p>
                      <a:pPr>
                        <a:buNone/>
                      </a:pPr>
                      <a:r>
                        <a:rPr lang="zh-CN" altLang="en-US" sz="2400"/>
                        <a:t>固体废物排放</a:t>
                      </a:r>
                    </a:p>
                  </a:txBody>
                  <a:tcPr/>
                </a:tc>
                <a:tc>
                  <a:txBody>
                    <a:bodyPr/>
                    <a:lstStyle/>
                    <a:p>
                      <a:pPr>
                        <a:buNone/>
                      </a:pPr>
                      <a:r>
                        <a:rPr lang="zh-CN" altLang="en-US" sz="2400">
                          <a:sym typeface="+mn-ea"/>
                        </a:rPr>
                        <a:t>环保管理部门、设备管理部门及生产车间（厂）</a:t>
                      </a:r>
                      <a:endParaRPr lang="zh-CN" altLang="en-US" sz="2400"/>
                    </a:p>
                    <a:p>
                      <a:pPr>
                        <a:buNone/>
                      </a:pPr>
                      <a:endParaRPr lang="zh-CN" altLang="en-US" sz="2400"/>
                    </a:p>
                  </a:txBody>
                  <a:tcPr/>
                </a:tc>
                <a:tc>
                  <a:txBody>
                    <a:bodyPr/>
                    <a:lstStyle/>
                    <a:p>
                      <a:pPr algn="l">
                        <a:buClrTx/>
                        <a:buSzTx/>
                        <a:buNone/>
                      </a:pPr>
                      <a:r>
                        <a:rPr lang="zh-CN" altLang="en-US" sz="2400">
                          <a:sym typeface="+mn-ea"/>
                        </a:rPr>
                        <a:t>企业固体废弃物主要分为两大类：危险废物和一般工业固废。</a:t>
                      </a:r>
                      <a:endParaRPr lang="zh-CN" altLang="en-US" sz="2400"/>
                    </a:p>
                    <a:p>
                      <a:pPr algn="l">
                        <a:buClrTx/>
                        <a:buSzTx/>
                        <a:buNone/>
                      </a:pPr>
                      <a:r>
                        <a:rPr lang="zh-CN" altLang="en-US" sz="2400"/>
                        <a:t>1.一般固废的管理控制：</a:t>
                      </a:r>
                      <a:r>
                        <a:rPr lang="zh-CN" altLang="en-US" sz="2400">
                          <a:sym typeface="+mn-ea"/>
                        </a:rPr>
                        <a:t>是否固废库？</a:t>
                      </a:r>
                      <a:r>
                        <a:rPr lang="zh-CN" altLang="en-US" sz="2400"/>
                        <a:t>台账是否建立？台账的是否规范？固废转移是否有相关协议？是否有专人管理？</a:t>
                      </a:r>
                    </a:p>
                    <a:p>
                      <a:pPr algn="l">
                        <a:buClrTx/>
                        <a:buSzTx/>
                        <a:buNone/>
                      </a:pPr>
                      <a:endParaRPr lang="zh-CN" altLang="en-US" sz="2400"/>
                    </a:p>
                    <a:p>
                      <a:pPr algn="l">
                        <a:buClrTx/>
                        <a:buSzTx/>
                        <a:buNone/>
                      </a:pPr>
                      <a:r>
                        <a:rPr lang="zh-CN" altLang="en-US" sz="2400"/>
                        <a:t>2.危险废物的管理控制：是否有危废暂存库 ？暂存库是否符合规范要求？危废台账是否规范？内部转移是否有相关人员签字，危废处置是否由有相关资质的单位进行处理?转移协议、联单、运输等是否合规？</a:t>
                      </a:r>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、环境因素/风险特点及管理技术、控制要点</a:t>
            </a:r>
            <a:endParaRPr lang="zh-CN" altLang="en-US"/>
          </a:p>
          <a:p>
            <a:endParaRPr lang="zh-CN" altLang="en-US"/>
          </a:p>
        </p:txBody>
      </p:sp>
      <p:graphicFrame>
        <p:nvGraphicFramePr>
          <p:cNvPr id="5" name="表格 4"/>
          <p:cNvGraphicFramePr/>
          <p:nvPr>
            <p:custDataLst>
              <p:tags r:id="rId1"/>
            </p:custDataLst>
          </p:nvPr>
        </p:nvGraphicFramePr>
        <p:xfrm>
          <a:off x="695325" y="1125220"/>
          <a:ext cx="10932160" cy="4949190"/>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sym typeface="+mn-ea"/>
                        </a:rPr>
                        <a:t>主要过程/及环境因素识别</a:t>
                      </a:r>
                      <a:endParaRPr lang="zh-CN" altLang="en-US" sz="2400"/>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500755">
                <a:tc>
                  <a:txBody>
                    <a:bodyPr/>
                    <a:lstStyle/>
                    <a:p>
                      <a:pPr>
                        <a:buNone/>
                      </a:pPr>
                      <a:r>
                        <a:rPr lang="en-US" altLang="zh-CN" sz="2400"/>
                        <a:t>4</a:t>
                      </a:r>
                    </a:p>
                  </a:txBody>
                  <a:tcPr/>
                </a:tc>
                <a:tc>
                  <a:txBody>
                    <a:bodyPr/>
                    <a:lstStyle/>
                    <a:p>
                      <a:pPr>
                        <a:buNone/>
                      </a:pPr>
                      <a:r>
                        <a:rPr lang="zh-CN" altLang="en-US" sz="2400"/>
                        <a:t>噪声排放</a:t>
                      </a:r>
                    </a:p>
                  </a:txBody>
                  <a:tcPr/>
                </a:tc>
                <a:tc>
                  <a:txBody>
                    <a:bodyPr/>
                    <a:lstStyle/>
                    <a:p>
                      <a:pPr>
                        <a:buNone/>
                      </a:pPr>
                      <a:r>
                        <a:rPr lang="zh-CN" altLang="en-US" sz="2400">
                          <a:sym typeface="+mn-ea"/>
                        </a:rPr>
                        <a:t>环保管理部门、设备管理部门及生产车间（厂）</a:t>
                      </a:r>
                      <a:endParaRPr lang="zh-CN" altLang="en-US" sz="2400"/>
                    </a:p>
                    <a:p>
                      <a:pPr>
                        <a:buNone/>
                      </a:pPr>
                      <a:endParaRPr lang="zh-CN" altLang="en-US" sz="2400"/>
                    </a:p>
                  </a:txBody>
                  <a:tcPr/>
                </a:tc>
                <a:tc>
                  <a:txBody>
                    <a:bodyPr/>
                    <a:lstStyle/>
                    <a:p>
                      <a:pPr>
                        <a:buNone/>
                      </a:pPr>
                      <a:r>
                        <a:rPr lang="zh-CN" altLang="en-US" sz="2400"/>
                        <a:t>与职业病危害因素的噪声的不同</a:t>
                      </a:r>
                    </a:p>
                    <a:p>
                      <a:pPr>
                        <a:buNone/>
                      </a:pPr>
                      <a:r>
                        <a:rPr lang="zh-CN" altLang="en-US" sz="2400"/>
                        <a:t>强调厂界噪声的排放，对外环境的影响。</a:t>
                      </a:r>
                    </a:p>
                    <a:p>
                      <a:pPr>
                        <a:buNone/>
                      </a:pPr>
                      <a:endParaRPr lang="zh-CN" altLang="en-US" sz="2400">
                        <a:solidFill>
                          <a:srgbClr val="FF0000"/>
                        </a:solidFill>
                      </a:endParaRPr>
                    </a:p>
                  </a:txBody>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、环境因素/风险特点及管理技术、控制要点</a:t>
            </a:r>
            <a:endParaRPr lang="zh-CN" altLang="en-US"/>
          </a:p>
          <a:p>
            <a:endParaRPr lang="zh-CN" altLang="en-US"/>
          </a:p>
        </p:txBody>
      </p:sp>
      <p:graphicFrame>
        <p:nvGraphicFramePr>
          <p:cNvPr id="5" name="表格 4"/>
          <p:cNvGraphicFramePr/>
          <p:nvPr>
            <p:custDataLst>
              <p:tags r:id="rId1"/>
            </p:custDataLst>
          </p:nvPr>
        </p:nvGraphicFramePr>
        <p:xfrm>
          <a:off x="695325" y="1125220"/>
          <a:ext cx="10932160" cy="4949190"/>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t>主要过程/及环境因素识别</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500755">
                <a:tc>
                  <a:txBody>
                    <a:bodyPr/>
                    <a:lstStyle/>
                    <a:p>
                      <a:pPr>
                        <a:buNone/>
                      </a:pPr>
                      <a:r>
                        <a:rPr lang="en-US" altLang="zh-CN" sz="2400"/>
                        <a:t>5</a:t>
                      </a:r>
                    </a:p>
                  </a:txBody>
                  <a:tcPr/>
                </a:tc>
                <a:tc>
                  <a:txBody>
                    <a:bodyPr/>
                    <a:lstStyle/>
                    <a:p>
                      <a:pPr>
                        <a:buNone/>
                      </a:pPr>
                      <a:r>
                        <a:rPr lang="zh-CN" altLang="en-US" sz="2400"/>
                        <a:t>环保管理</a:t>
                      </a:r>
                    </a:p>
                  </a:txBody>
                  <a:tcPr/>
                </a:tc>
                <a:tc>
                  <a:txBody>
                    <a:bodyPr/>
                    <a:lstStyle/>
                    <a:p>
                      <a:pPr>
                        <a:buNone/>
                      </a:pPr>
                      <a:r>
                        <a:rPr lang="zh-CN" altLang="en-US" sz="2400">
                          <a:sym typeface="+mn-ea"/>
                        </a:rPr>
                        <a:t>环保管理部门、设备管理部门及生产车间（厂）</a:t>
                      </a:r>
                      <a:endParaRPr lang="zh-CN" altLang="en-US" sz="2400"/>
                    </a:p>
                    <a:p>
                      <a:pPr>
                        <a:buNone/>
                      </a:pPr>
                      <a:endParaRPr lang="zh-CN" altLang="en-US" sz="2400"/>
                    </a:p>
                  </a:txBody>
                  <a:tcPr/>
                </a:tc>
                <a:tc>
                  <a:txBody>
                    <a:bodyPr/>
                    <a:lstStyle/>
                    <a:p>
                      <a:pPr>
                        <a:buNone/>
                      </a:pPr>
                      <a:r>
                        <a:rPr lang="zh-CN" altLang="en-US" sz="2400">
                          <a:sym typeface="+mn-ea"/>
                        </a:rPr>
                        <a:t>是否建立了相关环保制度并定期检查执行? </a:t>
                      </a:r>
                      <a:endParaRPr lang="zh-CN" altLang="en-US" sz="2400"/>
                    </a:p>
                    <a:p>
                      <a:pPr>
                        <a:buNone/>
                      </a:pPr>
                      <a:r>
                        <a:rPr lang="zh-CN" altLang="en-US" sz="2400">
                          <a:sym typeface="+mn-ea"/>
                        </a:rPr>
                        <a:t>是否取得了排污许可证? </a:t>
                      </a:r>
                      <a:endParaRPr lang="zh-CN" altLang="en-US" sz="2400"/>
                    </a:p>
                    <a:p>
                      <a:pPr>
                        <a:buNone/>
                      </a:pPr>
                      <a:r>
                        <a:rPr lang="zh-CN" altLang="en-US" sz="2400">
                          <a:sym typeface="+mn-ea"/>
                        </a:rPr>
                        <a:t>是否开展了项目环评</a:t>
                      </a:r>
                      <a:r>
                        <a:rPr lang="en-US" altLang="zh-CN" sz="2400">
                          <a:sym typeface="+mn-ea"/>
                        </a:rPr>
                        <a:t>/</a:t>
                      </a:r>
                      <a:r>
                        <a:rPr lang="zh-CN" altLang="en-US" sz="2400">
                          <a:sym typeface="+mn-ea"/>
                        </a:rPr>
                        <a:t>现状评价? 是否验收？问题是否整改？</a:t>
                      </a:r>
                      <a:endParaRPr lang="zh-CN" altLang="en-US" sz="2400"/>
                    </a:p>
                    <a:p>
                      <a:pPr>
                        <a:buNone/>
                      </a:pPr>
                      <a:r>
                        <a:rPr lang="zh-CN" altLang="en-US" sz="2400">
                          <a:sym typeface="+mn-ea"/>
                        </a:rPr>
                        <a:t>是否进行了环境因素的检测?结果如何？不合格的的排放是否整改或落实措施？</a:t>
                      </a:r>
                      <a:endParaRPr lang="zh-CN" altLang="en-US" sz="2400"/>
                    </a:p>
                    <a:p>
                      <a:pPr>
                        <a:buNone/>
                      </a:pPr>
                      <a:endParaRPr lang="zh-CN" altLang="en-US" sz="2400">
                        <a:solidFill>
                          <a:srgbClr val="FF0000"/>
                        </a:solidFill>
                      </a:endParaRPr>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r>
              <a:rPr lang="en-US" altLang="zh-CN">
                <a:sym typeface="+mn-ea"/>
              </a:rPr>
              <a:t>——</a:t>
            </a:r>
            <a:r>
              <a:rPr lang="zh-CN" altLang="en-US">
                <a:sym typeface="+mn-ea"/>
              </a:rPr>
              <a:t>举例</a:t>
            </a:r>
            <a:endParaRPr lang="zh-CN" altLang="en-US"/>
          </a:p>
          <a:p>
            <a:endParaRPr lang="zh-CN" altLang="en-US"/>
          </a:p>
        </p:txBody>
      </p:sp>
      <p:sp>
        <p:nvSpPr>
          <p:cNvPr id="7" name="文本框 6"/>
          <p:cNvSpPr txBox="1"/>
          <p:nvPr/>
        </p:nvSpPr>
        <p:spPr>
          <a:xfrm>
            <a:off x="5899785" y="970280"/>
            <a:ext cx="4064000" cy="368300"/>
          </a:xfrm>
          <a:prstGeom prst="rect">
            <a:avLst/>
          </a:prstGeom>
          <a:noFill/>
        </p:spPr>
        <p:txBody>
          <a:bodyPr wrap="square" rtlCol="0">
            <a:spAutoFit/>
          </a:bodyPr>
          <a:lstStyle/>
          <a:p>
            <a:endParaRPr lang="zh-CN" altLang="en-US"/>
          </a:p>
        </p:txBody>
      </p:sp>
      <p:pic>
        <p:nvPicPr>
          <p:cNvPr id="4" name="图片 3"/>
          <p:cNvPicPr>
            <a:picLocks noChangeAspect="1"/>
          </p:cNvPicPr>
          <p:nvPr/>
        </p:nvPicPr>
        <p:blipFill>
          <a:blip r:embed="rId2"/>
          <a:stretch>
            <a:fillRect/>
          </a:stretch>
        </p:blipFill>
        <p:spPr>
          <a:xfrm>
            <a:off x="1628775" y="1278890"/>
            <a:ext cx="9246235" cy="41935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4" name="图片 3"/>
          <p:cNvPicPr>
            <a:picLocks noChangeAspect="1"/>
          </p:cNvPicPr>
          <p:nvPr/>
        </p:nvPicPr>
        <p:blipFill>
          <a:blip r:embed="rId2"/>
          <a:stretch>
            <a:fillRect/>
          </a:stretch>
        </p:blipFill>
        <p:spPr>
          <a:xfrm>
            <a:off x="1582420" y="1283335"/>
            <a:ext cx="9326245" cy="41433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4" name="图片 3"/>
          <p:cNvPicPr>
            <a:picLocks noChangeAspect="1"/>
          </p:cNvPicPr>
          <p:nvPr/>
        </p:nvPicPr>
        <p:blipFill>
          <a:blip r:embed="rId2"/>
          <a:stretch>
            <a:fillRect/>
          </a:stretch>
        </p:blipFill>
        <p:spPr>
          <a:xfrm>
            <a:off x="1591310" y="1306830"/>
            <a:ext cx="9393555" cy="443357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4" name="图片 3"/>
          <p:cNvPicPr>
            <a:picLocks noChangeAspect="1"/>
          </p:cNvPicPr>
          <p:nvPr/>
        </p:nvPicPr>
        <p:blipFill>
          <a:blip r:embed="rId2"/>
          <a:stretch>
            <a:fillRect/>
          </a:stretch>
        </p:blipFill>
        <p:spPr>
          <a:xfrm>
            <a:off x="1350645" y="1460500"/>
            <a:ext cx="9482455" cy="459994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5" name="图片 4"/>
          <p:cNvPicPr>
            <a:picLocks noChangeAspect="1"/>
          </p:cNvPicPr>
          <p:nvPr/>
        </p:nvPicPr>
        <p:blipFill>
          <a:blip r:embed="rId2"/>
          <a:stretch>
            <a:fillRect/>
          </a:stretch>
        </p:blipFill>
        <p:spPr>
          <a:xfrm>
            <a:off x="1334770" y="1330325"/>
            <a:ext cx="9871710" cy="42716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036320" y="899795"/>
            <a:ext cx="10387965" cy="5071110"/>
          </a:xfrm>
        </p:spPr>
        <p:txBody>
          <a:bodyPr>
            <a:normAutofit/>
          </a:bodyPr>
          <a:lstStyle/>
          <a:p>
            <a:endParaRPr lang="zh-CN" altLang="en-US" dirty="0"/>
          </a:p>
          <a:p>
            <a:pPr fontAlgn="auto">
              <a:lnSpc>
                <a:spcPct val="150000"/>
              </a:lnSpc>
              <a:spcBef>
                <a:spcPts val="600"/>
              </a:spcBef>
            </a:pPr>
            <a:r>
              <a:rPr lang="zh-CN" altLang="en-US" dirty="0"/>
              <a:t>1.1 橡胶品种主要包括天然橡胶（NR）和合成橡胶（SR）两大类。</a:t>
            </a:r>
          </a:p>
          <a:p>
            <a:pPr fontAlgn="auto">
              <a:lnSpc>
                <a:spcPct val="150000"/>
              </a:lnSpc>
              <a:spcBef>
                <a:spcPts val="600"/>
              </a:spcBef>
            </a:pPr>
            <a:r>
              <a:rPr lang="zh-CN" altLang="en-US" dirty="0">
                <a:sym typeface="+mn-ea"/>
              </a:rPr>
              <a:t>天然橡胶主要来源于三叶橡胶树，当这种橡胶树的表皮被割开时，就会流出乳白色的汁液，称为胶乳，胶乳经凝聚、洗涤、成型、干燥即得天然橡胶。</a:t>
            </a:r>
            <a:endParaRPr lang="zh-CN" altLang="en-US" dirty="0"/>
          </a:p>
          <a:p>
            <a:pPr fontAlgn="auto">
              <a:lnSpc>
                <a:spcPct val="150000"/>
              </a:lnSpc>
              <a:spcBef>
                <a:spcPts val="600"/>
              </a:spcBef>
            </a:pPr>
            <a:r>
              <a:rPr lang="zh-CN" altLang="en-US" dirty="0">
                <a:sym typeface="+mn-ea"/>
              </a:rPr>
              <a:t>合成橡胶是采用化学人工合成的一种性能类似或超过天然橡胶的新型有机高分子弹性体。以石油、天然气、煤炭或农副产品为初始原料，通过多种化学方法先制取基本原料，再经聚合或缩合反应以及凝聚、洗涤、脱水、干燥、成型制得的弹性高分子均聚物或共聚物。</a:t>
            </a:r>
            <a:endParaRPr lang="zh-CN" altLang="en-US" dirty="0"/>
          </a:p>
          <a:p>
            <a:pPr fontAlgn="auto">
              <a:lnSpc>
                <a:spcPct val="150000"/>
              </a:lnSpc>
              <a:spcBef>
                <a:spcPts val="600"/>
              </a:spcBef>
            </a:pPr>
            <a:endParaRPr lang="zh-CN" altLang="en-US" dirty="0"/>
          </a:p>
          <a:p>
            <a:pPr fontAlgn="auto">
              <a:lnSpc>
                <a:spcPct val="150000"/>
              </a:lnSpc>
              <a:spcBef>
                <a:spcPts val="600"/>
              </a:spcBef>
            </a:pPr>
            <a:endParaRPr lang="zh-CN" altLang="en-US" dirty="0"/>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4" name="图片 3"/>
          <p:cNvPicPr>
            <a:picLocks noChangeAspect="1"/>
          </p:cNvPicPr>
          <p:nvPr/>
        </p:nvPicPr>
        <p:blipFill>
          <a:blip r:embed="rId2"/>
          <a:stretch>
            <a:fillRect/>
          </a:stretch>
        </p:blipFill>
        <p:spPr>
          <a:xfrm>
            <a:off x="1333500" y="1336040"/>
            <a:ext cx="9885045" cy="471297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4" name="图片 3"/>
          <p:cNvPicPr>
            <a:picLocks noChangeAspect="1"/>
          </p:cNvPicPr>
          <p:nvPr/>
        </p:nvPicPr>
        <p:blipFill>
          <a:blip r:embed="rId2"/>
          <a:stretch>
            <a:fillRect/>
          </a:stretch>
        </p:blipFill>
        <p:spPr>
          <a:xfrm>
            <a:off x="1301750" y="1278890"/>
            <a:ext cx="9762490" cy="447611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5" name="图片 4"/>
          <p:cNvPicPr>
            <a:picLocks noChangeAspect="1"/>
          </p:cNvPicPr>
          <p:nvPr/>
        </p:nvPicPr>
        <p:blipFill>
          <a:blip r:embed="rId2"/>
          <a:stretch>
            <a:fillRect/>
          </a:stretch>
        </p:blipFill>
        <p:spPr>
          <a:xfrm>
            <a:off x="1333500" y="1401445"/>
            <a:ext cx="9843135" cy="40563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4" name="图片 3"/>
          <p:cNvPicPr>
            <a:picLocks noChangeAspect="1"/>
          </p:cNvPicPr>
          <p:nvPr/>
        </p:nvPicPr>
        <p:blipFill>
          <a:blip r:embed="rId2"/>
          <a:stretch>
            <a:fillRect/>
          </a:stretch>
        </p:blipFill>
        <p:spPr>
          <a:xfrm>
            <a:off x="1414780" y="1280160"/>
            <a:ext cx="9383395" cy="431863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2</a:t>
            </a:r>
            <a:r>
              <a:rPr lang="zh-CN" altLang="en-US">
                <a:sym typeface="+mn-ea"/>
              </a:rPr>
              <a:t>、环境因素/风险特点及审核要点</a:t>
            </a:r>
            <a:endParaRPr lang="zh-CN" altLang="en-US"/>
          </a:p>
          <a:p>
            <a:endParaRPr lang="zh-CN" altLang="en-US"/>
          </a:p>
        </p:txBody>
      </p:sp>
      <p:pic>
        <p:nvPicPr>
          <p:cNvPr id="5" name="图片 4"/>
          <p:cNvPicPr>
            <a:picLocks noChangeAspect="1"/>
          </p:cNvPicPr>
          <p:nvPr/>
        </p:nvPicPr>
        <p:blipFill>
          <a:blip r:embed="rId2"/>
          <a:stretch>
            <a:fillRect/>
          </a:stretch>
        </p:blipFill>
        <p:spPr>
          <a:xfrm>
            <a:off x="1255395" y="1256665"/>
            <a:ext cx="9579610" cy="441769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3</a:t>
            </a:r>
            <a:r>
              <a:rPr lang="zh-CN" altLang="en-US">
                <a:sym typeface="+mn-ea"/>
              </a:rPr>
              <a:t>、关键过程/特殊过程及管理技术、控制要点</a:t>
            </a:r>
            <a:endParaRPr lang="zh-CN" altLang="en-US"/>
          </a:p>
          <a:p>
            <a:endParaRPr lang="zh-CN" altLang="en-US"/>
          </a:p>
        </p:txBody>
      </p:sp>
      <p:graphicFrame>
        <p:nvGraphicFramePr>
          <p:cNvPr id="5" name="表格 4"/>
          <p:cNvGraphicFramePr/>
          <p:nvPr>
            <p:custDataLst>
              <p:tags r:id="rId1"/>
            </p:custDataLst>
          </p:nvPr>
        </p:nvGraphicFramePr>
        <p:xfrm>
          <a:off x="695325" y="1125220"/>
          <a:ext cx="10932160" cy="4949190"/>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t>关键过程/活动控制</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500755">
                <a:tc>
                  <a:txBody>
                    <a:bodyPr/>
                    <a:lstStyle/>
                    <a:p>
                      <a:pPr>
                        <a:buNone/>
                      </a:pPr>
                      <a:r>
                        <a:rPr lang="en-US" altLang="zh-CN" sz="2400"/>
                        <a:t>1</a:t>
                      </a:r>
                    </a:p>
                  </a:txBody>
                  <a:tcPr/>
                </a:tc>
                <a:tc>
                  <a:txBody>
                    <a:bodyPr/>
                    <a:lstStyle/>
                    <a:p>
                      <a:pPr>
                        <a:buNone/>
                      </a:pPr>
                      <a:r>
                        <a:rPr lang="zh-CN" altLang="en-US" sz="2400"/>
                        <a:t>关键过程的确认</a:t>
                      </a:r>
                    </a:p>
                  </a:txBody>
                  <a:tcPr/>
                </a:tc>
                <a:tc>
                  <a:txBody>
                    <a:bodyPr/>
                    <a:lstStyle/>
                    <a:p>
                      <a:pPr>
                        <a:buNone/>
                      </a:pPr>
                      <a:r>
                        <a:rPr lang="zh-CN" altLang="en-US" sz="2400">
                          <a:sym typeface="+mn-ea"/>
                        </a:rPr>
                        <a:t>生产管理部门、及生产车间（厂）</a:t>
                      </a:r>
                      <a:endParaRPr lang="zh-CN" altLang="en-US" sz="2400"/>
                    </a:p>
                    <a:p>
                      <a:pPr>
                        <a:buNone/>
                      </a:pPr>
                      <a:endParaRPr lang="zh-CN" altLang="en-US" sz="2400"/>
                    </a:p>
                  </a:txBody>
                  <a:tcPr/>
                </a:tc>
                <a:tc>
                  <a:txBody>
                    <a:bodyPr/>
                    <a:lstStyle/>
                    <a:p>
                      <a:pPr>
                        <a:buNone/>
                      </a:pPr>
                      <a:r>
                        <a:rPr lang="zh-CN" altLang="en-US" sz="2400">
                          <a:solidFill>
                            <a:schemeClr val="tx1"/>
                          </a:solidFill>
                          <a:sym typeface="+mn-ea"/>
                        </a:rPr>
                        <a:t>关键过程或关键工序：</a:t>
                      </a:r>
                    </a:p>
                    <a:p>
                      <a:pPr>
                        <a:buNone/>
                      </a:pPr>
                      <a:r>
                        <a:rPr lang="zh-CN" altLang="en-US" sz="2400">
                          <a:solidFill>
                            <a:schemeClr val="tx1"/>
                          </a:solidFill>
                          <a:sym typeface="+mn-ea"/>
                        </a:rPr>
                        <a:t>橡胶和塑料制品生产过程是否建立了相关管理制度？是否制定了关键过程控制指标（参数）并定期检查执行? </a:t>
                      </a:r>
                    </a:p>
                    <a:p>
                      <a:pPr>
                        <a:buNone/>
                      </a:pPr>
                      <a:r>
                        <a:rPr lang="zh-CN" altLang="en-US" sz="2400">
                          <a:solidFill>
                            <a:schemeClr val="tx1"/>
                          </a:solidFill>
                          <a:sym typeface="+mn-ea"/>
                        </a:rPr>
                        <a:t>对检验人员和关键过程控制人员是否进行培训？是否授权或持证上岗？</a:t>
                      </a:r>
                    </a:p>
                    <a:p>
                      <a:pPr>
                        <a:buNone/>
                      </a:pPr>
                      <a:r>
                        <a:rPr lang="zh-CN" altLang="en-US" sz="2400">
                          <a:solidFill>
                            <a:schemeClr val="tx1"/>
                          </a:solidFill>
                          <a:sym typeface="+mn-ea"/>
                        </a:rPr>
                        <a:t>监视测量资源是否充分及有效？</a:t>
                      </a:r>
                    </a:p>
                    <a:p>
                      <a:pPr>
                        <a:buNone/>
                      </a:pPr>
                      <a:r>
                        <a:rPr lang="zh-CN" altLang="en-US" sz="2400">
                          <a:solidFill>
                            <a:schemeClr val="tx1"/>
                          </a:solidFill>
                          <a:sym typeface="+mn-ea"/>
                        </a:rPr>
                        <a:t>基础设备设施是否完善？</a:t>
                      </a:r>
                    </a:p>
                    <a:p>
                      <a:pPr>
                        <a:buNone/>
                      </a:pPr>
                      <a:endParaRPr lang="zh-CN" altLang="en-US" sz="2400">
                        <a:solidFill>
                          <a:schemeClr val="tx1"/>
                        </a:solidFill>
                        <a:sym typeface="+mn-ea"/>
                      </a:endParaRPr>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3</a:t>
            </a:r>
            <a:r>
              <a:rPr lang="zh-CN" altLang="en-US">
                <a:sym typeface="+mn-ea"/>
              </a:rPr>
              <a:t>、关键过程/特殊过程及管理技术、控制要点</a:t>
            </a:r>
            <a:endParaRPr lang="zh-CN" altLang="en-US"/>
          </a:p>
          <a:p>
            <a:endParaRPr lang="zh-CN" altLang="en-US"/>
          </a:p>
        </p:txBody>
      </p:sp>
      <p:graphicFrame>
        <p:nvGraphicFramePr>
          <p:cNvPr id="6" name="表格 5"/>
          <p:cNvGraphicFramePr/>
          <p:nvPr>
            <p:custDataLst>
              <p:tags r:id="rId1"/>
            </p:custDataLst>
          </p:nvPr>
        </p:nvGraphicFramePr>
        <p:xfrm>
          <a:off x="839470" y="1268730"/>
          <a:ext cx="10932160" cy="4949190"/>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t>关键过程/活动控制</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500755">
                <a:tc>
                  <a:txBody>
                    <a:bodyPr/>
                    <a:lstStyle/>
                    <a:p>
                      <a:pPr>
                        <a:buNone/>
                      </a:pPr>
                      <a:r>
                        <a:rPr lang="en-US" altLang="zh-CN" sz="2400"/>
                        <a:t>2</a:t>
                      </a:r>
                    </a:p>
                  </a:txBody>
                  <a:tcPr/>
                </a:tc>
                <a:tc>
                  <a:txBody>
                    <a:bodyPr/>
                    <a:lstStyle/>
                    <a:p>
                      <a:pPr>
                        <a:buNone/>
                      </a:pPr>
                      <a:r>
                        <a:rPr lang="zh-CN" altLang="en-US" sz="2400"/>
                        <a:t>特殊过程的管理</a:t>
                      </a:r>
                    </a:p>
                  </a:txBody>
                  <a:tcPr/>
                </a:tc>
                <a:tc>
                  <a:txBody>
                    <a:bodyPr/>
                    <a:lstStyle/>
                    <a:p>
                      <a:pPr>
                        <a:buNone/>
                      </a:pPr>
                      <a:r>
                        <a:rPr lang="zh-CN" altLang="en-US" sz="2400">
                          <a:sym typeface="+mn-ea"/>
                        </a:rPr>
                        <a:t>生产管理部门、及生产车间（厂）</a:t>
                      </a:r>
                      <a:endParaRPr lang="zh-CN" altLang="en-US" sz="2400"/>
                    </a:p>
                    <a:p>
                      <a:pPr>
                        <a:buNone/>
                      </a:pPr>
                      <a:endParaRPr lang="zh-CN" altLang="en-US" sz="2400"/>
                    </a:p>
                  </a:txBody>
                  <a:tcPr/>
                </a:tc>
                <a:tc>
                  <a:txBody>
                    <a:bodyPr/>
                    <a:lstStyle/>
                    <a:p>
                      <a:pPr>
                        <a:buNone/>
                      </a:pPr>
                      <a:r>
                        <a:rPr lang="zh-CN" altLang="en-US" sz="2400">
                          <a:sym typeface="+mn-ea"/>
                        </a:rPr>
                        <a:t>特殊过程的定义是：不易或不能经济地确认其输出是否合格的过程，通常称之为“特殊过程”；</a:t>
                      </a:r>
                    </a:p>
                    <a:p>
                      <a:pPr>
                        <a:buNone/>
                      </a:pPr>
                      <a:endParaRPr lang="zh-CN" altLang="en-US" sz="2400">
                        <a:sym typeface="+mn-ea"/>
                      </a:endParaRPr>
                    </a:p>
                    <a:p>
                      <a:pPr>
                        <a:buNone/>
                      </a:pPr>
                      <a:r>
                        <a:rPr lang="zh-CN" altLang="en-US" sz="2400">
                          <a:sym typeface="+mn-ea"/>
                        </a:rPr>
                        <a:t>橡胶和塑料制品行业主要是化学反应等过程被定为特殊过程。</a:t>
                      </a:r>
                    </a:p>
                    <a:p>
                      <a:pPr>
                        <a:buNone/>
                      </a:pPr>
                      <a:r>
                        <a:rPr lang="zh-CN" altLang="en-US" sz="2400">
                          <a:sym typeface="+mn-ea"/>
                        </a:rPr>
                        <a:t>橡胶和塑料制品生产过程如聚合、氧化、合成等都可以作为特殊过程。</a:t>
                      </a:r>
                    </a:p>
                    <a:p>
                      <a:pPr>
                        <a:buNone/>
                      </a:pPr>
                      <a:r>
                        <a:rPr lang="zh-CN" altLang="en-US" sz="2400">
                          <a:sym typeface="+mn-ea"/>
                        </a:rPr>
                        <a:t>特殊过程的控制，人员能力，设备能力的确认。</a:t>
                      </a:r>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a:xfrm>
            <a:off x="1127972" y="620600"/>
            <a:ext cx="10388060" cy="5386703"/>
          </a:xfrm>
        </p:spPr>
        <p:txBody>
          <a:bodyPr>
            <a:normAutofit lnSpcReduction="20000"/>
          </a:bodyPr>
          <a:lstStyle/>
          <a:p>
            <a:pPr fontAlgn="auto">
              <a:lnSpc>
                <a:spcPct val="150000"/>
              </a:lnSpc>
              <a:spcBef>
                <a:spcPts val="600"/>
              </a:spcBef>
            </a:pPr>
            <a:r>
              <a:rPr lang="en-US" altLang="zh-CN">
                <a:sym typeface="+mn-ea"/>
              </a:rPr>
              <a:t>3</a:t>
            </a:r>
            <a:r>
              <a:rPr lang="zh-CN" altLang="en-US">
                <a:sym typeface="+mn-ea"/>
              </a:rPr>
              <a:t>、关键过程/特殊过程及管理技术、控制要点</a:t>
            </a:r>
            <a:endParaRPr lang="zh-CN" altLang="en-US"/>
          </a:p>
          <a:p>
            <a:endParaRPr lang="zh-CN" altLang="en-US"/>
          </a:p>
        </p:txBody>
      </p:sp>
      <p:graphicFrame>
        <p:nvGraphicFramePr>
          <p:cNvPr id="4" name="表格 3"/>
          <p:cNvGraphicFramePr/>
          <p:nvPr>
            <p:custDataLst>
              <p:tags r:id="rId1"/>
            </p:custDataLst>
          </p:nvPr>
        </p:nvGraphicFramePr>
        <p:xfrm>
          <a:off x="822325" y="1196975"/>
          <a:ext cx="10932160" cy="4949190"/>
        </p:xfrm>
        <a:graphic>
          <a:graphicData uri="http://schemas.openxmlformats.org/drawingml/2006/table">
            <a:tbl>
              <a:tblPr firstRow="1" bandRow="1">
                <a:tableStyleId>{5C22544A-7EE6-4342-B048-85BDC9FD1C3A}</a:tableStyleId>
              </a:tblPr>
              <a:tblGrid>
                <a:gridCol w="657860"/>
                <a:gridCol w="1654810"/>
                <a:gridCol w="1636395"/>
                <a:gridCol w="6983095"/>
              </a:tblGrid>
              <a:tr h="1448435">
                <a:tc>
                  <a:txBody>
                    <a:bodyPr/>
                    <a:lstStyle/>
                    <a:p>
                      <a:pPr algn="ctr">
                        <a:buNone/>
                      </a:pPr>
                      <a:r>
                        <a:rPr lang="zh-CN" altLang="en-US" sz="2400"/>
                        <a:t>序号</a:t>
                      </a:r>
                    </a:p>
                  </a:txBody>
                  <a:tcPr anchor="ctr"/>
                </a:tc>
                <a:tc>
                  <a:txBody>
                    <a:bodyPr/>
                    <a:lstStyle/>
                    <a:p>
                      <a:pPr algn="ctr">
                        <a:buNone/>
                      </a:pPr>
                      <a:r>
                        <a:rPr lang="zh-CN" altLang="en-US" sz="2400"/>
                        <a:t>关键过程/活动控制</a:t>
                      </a:r>
                    </a:p>
                  </a:txBody>
                  <a:tcPr anchor="ctr"/>
                </a:tc>
                <a:tc>
                  <a:txBody>
                    <a:bodyPr/>
                    <a:lstStyle/>
                    <a:p>
                      <a:pPr algn="ctr">
                        <a:buNone/>
                      </a:pPr>
                      <a:r>
                        <a:rPr lang="zh-CN" altLang="en-US" sz="2400"/>
                        <a:t>通常涉及的职能部门/单位</a:t>
                      </a:r>
                    </a:p>
                  </a:txBody>
                  <a:tcPr anchor="ctr"/>
                </a:tc>
                <a:tc>
                  <a:txBody>
                    <a:bodyPr/>
                    <a:lstStyle/>
                    <a:p>
                      <a:pPr algn="ctr">
                        <a:buNone/>
                      </a:pPr>
                      <a:r>
                        <a:rPr lang="zh-CN" altLang="en-US" sz="2400"/>
                        <a:t>审核要点和取证方法</a:t>
                      </a:r>
                    </a:p>
                    <a:p>
                      <a:pPr algn="ctr">
                        <a:buNone/>
                      </a:pPr>
                      <a:endParaRPr lang="zh-CN" altLang="en-US" sz="2400"/>
                    </a:p>
                  </a:txBody>
                  <a:tcPr anchor="ctr"/>
                </a:tc>
              </a:tr>
              <a:tr h="3500755">
                <a:tc>
                  <a:txBody>
                    <a:bodyPr/>
                    <a:lstStyle/>
                    <a:p>
                      <a:pPr>
                        <a:buNone/>
                      </a:pPr>
                      <a:r>
                        <a:rPr lang="en-US" altLang="zh-CN" sz="2400"/>
                        <a:t>2</a:t>
                      </a:r>
                    </a:p>
                  </a:txBody>
                  <a:tcPr/>
                </a:tc>
                <a:tc>
                  <a:txBody>
                    <a:bodyPr/>
                    <a:lstStyle/>
                    <a:p>
                      <a:pPr>
                        <a:buNone/>
                      </a:pPr>
                      <a:r>
                        <a:rPr lang="zh-CN" altLang="en-US" sz="2400"/>
                        <a:t>企业管理及产品质量控制</a:t>
                      </a:r>
                    </a:p>
                  </a:txBody>
                  <a:tcPr/>
                </a:tc>
                <a:tc>
                  <a:txBody>
                    <a:bodyPr/>
                    <a:lstStyle/>
                    <a:p>
                      <a:pPr>
                        <a:buNone/>
                      </a:pPr>
                      <a:r>
                        <a:rPr lang="zh-CN" altLang="en-US" sz="2400">
                          <a:sym typeface="+mn-ea"/>
                        </a:rPr>
                        <a:t>生产管理部门、及生产车间（厂）</a:t>
                      </a:r>
                      <a:endParaRPr lang="zh-CN" altLang="en-US" sz="2400"/>
                    </a:p>
                    <a:p>
                      <a:pPr>
                        <a:buNone/>
                      </a:pPr>
                      <a:endParaRPr lang="zh-CN" altLang="en-US" sz="2400"/>
                    </a:p>
                  </a:txBody>
                  <a:tcPr/>
                </a:tc>
                <a:tc>
                  <a:txBody>
                    <a:bodyPr/>
                    <a:lstStyle/>
                    <a:p>
                      <a:pPr>
                        <a:buNone/>
                      </a:pPr>
                      <a:r>
                        <a:rPr lang="zh-CN" altLang="en-US" sz="2400">
                          <a:sym typeface="+mn-ea"/>
                        </a:rPr>
                        <a:t>是否取得了工业产品许可证? 必要时</a:t>
                      </a:r>
                      <a:endParaRPr lang="zh-CN" altLang="en-US" sz="2400"/>
                    </a:p>
                    <a:p>
                      <a:pPr>
                        <a:buNone/>
                      </a:pPr>
                      <a:r>
                        <a:rPr lang="zh-CN" altLang="en-US" sz="2400">
                          <a:sym typeface="+mn-ea"/>
                        </a:rPr>
                        <a:t>产品是否需要型式检验？结果如何？不合格的产品的处置？</a:t>
                      </a:r>
                    </a:p>
                    <a:p>
                      <a:pPr>
                        <a:buNone/>
                      </a:pPr>
                      <a:r>
                        <a:rPr lang="zh-CN" altLang="en-US" sz="2400">
                          <a:sym typeface="+mn-ea"/>
                        </a:rPr>
                        <a:t>原辅材料的采购控制？</a:t>
                      </a:r>
                    </a:p>
                    <a:p>
                      <a:pPr>
                        <a:buNone/>
                      </a:pPr>
                      <a:r>
                        <a:rPr lang="zh-CN" altLang="en-US" sz="2400">
                          <a:sym typeface="+mn-ea"/>
                        </a:rPr>
                        <a:t>过程检验的策划及控制？</a:t>
                      </a:r>
                    </a:p>
                    <a:p>
                      <a:pPr>
                        <a:buNone/>
                      </a:pPr>
                      <a:r>
                        <a:rPr lang="zh-CN" altLang="en-US" sz="2400">
                          <a:sym typeface="+mn-ea"/>
                        </a:rPr>
                        <a:t>产品检验的控制要求？</a:t>
                      </a:r>
                      <a:endParaRPr lang="zh-CN" altLang="en-US" sz="2400"/>
                    </a:p>
                    <a:p>
                      <a:pPr>
                        <a:buNone/>
                      </a:pPr>
                      <a:endParaRPr lang="zh-CN" altLang="en-US" sz="2400">
                        <a:solidFill>
                          <a:srgbClr val="FF0000"/>
                        </a:solidFill>
                      </a:endParaRPr>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15640" y="3141345"/>
            <a:ext cx="6096000" cy="583565"/>
          </a:xfrm>
          <a:prstGeom prst="rect">
            <a:avLst/>
          </a:prstGeom>
          <a:noFill/>
        </p:spPr>
        <p:txBody>
          <a:bodyPr wrap="square" rtlCol="0" anchor="t">
            <a:spAutoFit/>
          </a:bodyPr>
          <a:lstStyle/>
          <a:p>
            <a:r>
              <a:rPr lang="zh-CN" altLang="en-US" sz="3200" b="1" kern="0" dirty="0">
                <a:solidFill>
                  <a:schemeClr val="bg1"/>
                </a:solidFill>
                <a:latin typeface="微软雅黑" panose="020B0503020204020204" pitchFamily="34" charset="-122"/>
                <a:ea typeface="微软雅黑" panose="020B0503020204020204" pitchFamily="34" charset="-122"/>
                <a:sym typeface="+mn-ea"/>
              </a:rPr>
              <a:t>塑料和橡胶制品行业资质要求</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p:txBody>
          <a:bodyPr>
            <a:normAutofit/>
          </a:bodyPr>
          <a:lstStyle/>
          <a:p>
            <a:pPr fontAlgn="auto">
              <a:lnSpc>
                <a:spcPct val="150000"/>
              </a:lnSpc>
              <a:spcBef>
                <a:spcPts val="600"/>
              </a:spcBef>
            </a:pPr>
            <a:r>
              <a:rPr>
                <a:sym typeface="+mn-ea"/>
              </a:rPr>
              <a:t>相关法律法规标准要求</a:t>
            </a:r>
          </a:p>
          <a:p>
            <a:pPr fontAlgn="auto">
              <a:lnSpc>
                <a:spcPct val="150000"/>
              </a:lnSpc>
              <a:spcBef>
                <a:spcPts val="600"/>
              </a:spcBef>
            </a:pPr>
            <a:r>
              <a:rPr>
                <a:sym typeface="+mn-ea"/>
              </a:rPr>
              <a:t>资质许可要求:</a:t>
            </a:r>
          </a:p>
          <a:p>
            <a:pPr fontAlgn="auto">
              <a:lnSpc>
                <a:spcPct val="150000"/>
              </a:lnSpc>
              <a:spcBef>
                <a:spcPts val="600"/>
              </a:spcBef>
            </a:pPr>
            <a:r>
              <a:rPr>
                <a:sym typeface="+mn-ea"/>
              </a:rPr>
              <a:t>部分橡胶制品按照国家工业生产许可管理相关要求需要提供工业产品生产许可证，如生产橡胶软管和软管组合件产品、橡胶密封制品的组织;生产机动车辆轮胎的组织需要 3C 强制性认证;生产食品用塑料包装容器工具等制品的组织需要提供工业产品生产许可证和卫生许可证:生产硝化纤维塑料制品(板、片、棒、管、卷等)的组织需要提供安全生产许可证</a:t>
            </a:r>
            <a:r>
              <a:rPr lang="zh-CN">
                <a:sym typeface="+mn-ea"/>
              </a:rPr>
              <a:t>；</a:t>
            </a:r>
            <a:r>
              <a:rPr>
                <a:sym typeface="+mn-ea"/>
              </a:rPr>
              <a:t>部分生产需要提供安全生产许可证。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7080" y="908685"/>
            <a:ext cx="10621010" cy="4752975"/>
          </a:xfrm>
        </p:spPr>
        <p:txBody>
          <a:bodyPr>
            <a:normAutofit fontScale="80000"/>
          </a:bodyPr>
          <a:lstStyle/>
          <a:p>
            <a:pPr algn="l">
              <a:lnSpc>
                <a:spcPct val="150000"/>
              </a:lnSpc>
              <a:spcBef>
                <a:spcPts val="600"/>
              </a:spcBef>
              <a:buSzTx/>
              <a:buNone/>
            </a:pPr>
            <a:r>
              <a:rPr lang="zh-CN" altLang="en-US" sz="2400" dirty="0"/>
              <a:t>通用橡胶主要用于制造轮胎和一般工业橡胶制品。通用橡胶的需求量大，是合成橡胶的主要品种。</a:t>
            </a:r>
            <a:r>
              <a:rPr lang="zh-CN" altLang="en-US" dirty="0">
                <a:sym typeface="+mn-ea"/>
              </a:rPr>
              <a:t>合成橡胶中主要有丁苯橡胶（SBR）、顺丁橡胶（BR）、异戊橡胶（IR）、乙丙橡胶（EPR）、氯丁橡胶（CR）、丁腈橡胶（NBR）、硅橡胶、氟橡胶（FPM）等。合成橡胶品种多、门类全、广泛应用于如轮胎、胶带、胶管、电线电缆、乳胶制品、玩具等。</a:t>
            </a:r>
            <a:endParaRPr lang="zh-CN" altLang="en-US" dirty="0"/>
          </a:p>
          <a:p>
            <a:pPr algn="l">
              <a:lnSpc>
                <a:spcPct val="150000"/>
              </a:lnSpc>
              <a:spcBef>
                <a:spcPts val="600"/>
              </a:spcBef>
              <a:buSzTx/>
              <a:buNone/>
            </a:pPr>
            <a:r>
              <a:rPr lang="zh-CN" altLang="en-US" sz="2400" dirty="0"/>
              <a:t>丁苯橡胶：丁苯橡胶是由丁二烯和苯乙稀共聚制得的，是产量最大的通用合成橡胶，有乳聚丁苯橡胶、溶聚丁苯橡胶 和热塑性橡胶(SBS)。</a:t>
            </a:r>
          </a:p>
          <a:p>
            <a:pPr algn="l">
              <a:lnSpc>
                <a:spcPct val="150000"/>
              </a:lnSpc>
              <a:spcBef>
                <a:spcPts val="600"/>
              </a:spcBef>
              <a:buSzTx/>
              <a:buNone/>
            </a:pPr>
            <a:r>
              <a:rPr lang="zh-CN" altLang="en-US" sz="2400" dirty="0"/>
              <a:t>顺丁橡胶：是丁二烯经溶液聚合制得的，顺丁橡胶具有特别优异的耐寒性、耐磨性和弹性，还具有较好的耐老化性能。顺丁橡胶绝大部分用于生产轮胎，少部分用于制造耐寒制品、缓冲材料以及胶带、胶鞋等。顺丁橡胶的缺点是抗撕裂性能较差，抗湿滑性能不好。</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
        <p:nvSpPr>
          <p:cNvPr id="2" name="内容占位符 1"/>
          <p:cNvSpPr>
            <a:spLocks noGrp="1"/>
          </p:cNvSpPr>
          <p:nvPr>
            <p:ph idx="1"/>
          </p:nvPr>
        </p:nvSpPr>
        <p:spPr/>
        <p:txBody>
          <a:bodyPr>
            <a:normAutofit/>
          </a:bodyPr>
          <a:lstStyle/>
          <a:p>
            <a:pPr fontAlgn="auto">
              <a:lnSpc>
                <a:spcPct val="150000"/>
              </a:lnSpc>
              <a:spcBef>
                <a:spcPts val="600"/>
              </a:spcBef>
            </a:pPr>
            <a:r>
              <a:rPr>
                <a:sym typeface="+mn-ea"/>
              </a:rPr>
              <a:t>相关法律法规标准要求</a:t>
            </a:r>
          </a:p>
          <a:p>
            <a:pPr fontAlgn="auto">
              <a:lnSpc>
                <a:spcPct val="150000"/>
              </a:lnSpc>
              <a:spcBef>
                <a:spcPts val="600"/>
              </a:spcBef>
            </a:pPr>
            <a:r>
              <a:rPr lang="en-US">
                <a:sym typeface="+mn-ea"/>
              </a:rPr>
              <a:t>1.</a:t>
            </a:r>
            <a:r>
              <a:rPr lang="zh-CN" altLang="en-US">
                <a:sym typeface="+mn-ea"/>
              </a:rPr>
              <a:t>国家法律</a:t>
            </a:r>
            <a:r>
              <a:rPr lang="en-US" altLang="zh-CN">
                <a:sym typeface="+mn-ea"/>
              </a:rPr>
              <a:t>;</a:t>
            </a:r>
            <a:endParaRPr lang="zh-CN" altLang="en-US">
              <a:sym typeface="+mn-ea"/>
            </a:endParaRPr>
          </a:p>
          <a:p>
            <a:pPr fontAlgn="auto">
              <a:lnSpc>
                <a:spcPct val="150000"/>
              </a:lnSpc>
              <a:spcBef>
                <a:spcPts val="600"/>
              </a:spcBef>
            </a:pPr>
            <a:r>
              <a:rPr lang="en-US" altLang="zh-CN">
                <a:sym typeface="+mn-ea"/>
              </a:rPr>
              <a:t>2.</a:t>
            </a:r>
            <a:r>
              <a:rPr lang="zh-CN" altLang="en-US">
                <a:sym typeface="+mn-ea"/>
              </a:rPr>
              <a:t>行业规范</a:t>
            </a:r>
            <a:r>
              <a:rPr lang="en-US" altLang="zh-CN">
                <a:sym typeface="+mn-ea"/>
              </a:rPr>
              <a:t>;</a:t>
            </a:r>
            <a:endParaRPr lang="zh-CN" altLang="en-US">
              <a:sym typeface="+mn-ea"/>
            </a:endParaRPr>
          </a:p>
          <a:p>
            <a:pPr fontAlgn="auto">
              <a:lnSpc>
                <a:spcPct val="150000"/>
              </a:lnSpc>
              <a:spcBef>
                <a:spcPts val="600"/>
              </a:spcBef>
            </a:pPr>
            <a:r>
              <a:rPr lang="en-US" altLang="zh-CN">
                <a:sym typeface="+mn-ea"/>
              </a:rPr>
              <a:t>3.</a:t>
            </a:r>
            <a:r>
              <a:rPr lang="zh-CN" altLang="en-US">
                <a:sym typeface="+mn-ea"/>
              </a:rPr>
              <a:t>执行的产品质量标准、环保排放标准、安全标准、职业卫生标准</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893"/>
            <a:ext cx="12192000" cy="2968884"/>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1" fmla="*/ 0 w 12195175"/>
              <a:gd name="connsiteY0-2" fmla="*/ 0 h 2060848"/>
              <a:gd name="connsiteX1-3" fmla="*/ 12195175 w 12195175"/>
              <a:gd name="connsiteY1-4" fmla="*/ 0 h 2060848"/>
              <a:gd name="connsiteX2-5" fmla="*/ 12195175 w 12195175"/>
              <a:gd name="connsiteY2-6" fmla="*/ 2060848 h 2060848"/>
              <a:gd name="connsiteX3-7" fmla="*/ 6096000 w 12195175"/>
              <a:gd name="connsiteY3-8" fmla="*/ 2046514 h 2060848"/>
              <a:gd name="connsiteX4-9" fmla="*/ 0 w 12195175"/>
              <a:gd name="connsiteY4-10" fmla="*/ 2060848 h 2060848"/>
              <a:gd name="connsiteX5" fmla="*/ 0 w 12195175"/>
              <a:gd name="connsiteY5" fmla="*/ 0 h 2060848"/>
              <a:gd name="connsiteX0-11" fmla="*/ 0 w 12195175"/>
              <a:gd name="connsiteY0-12" fmla="*/ 0 h 3686628"/>
              <a:gd name="connsiteX1-13" fmla="*/ 12195175 w 12195175"/>
              <a:gd name="connsiteY1-14" fmla="*/ 0 h 3686628"/>
              <a:gd name="connsiteX2-15" fmla="*/ 12195175 w 12195175"/>
              <a:gd name="connsiteY2-16" fmla="*/ 2060848 h 3686628"/>
              <a:gd name="connsiteX3-17" fmla="*/ 6081486 w 12195175"/>
              <a:gd name="connsiteY3-18" fmla="*/ 3686628 h 3686628"/>
              <a:gd name="connsiteX4-19" fmla="*/ 0 w 12195175"/>
              <a:gd name="connsiteY4-20" fmla="*/ 2060848 h 3686628"/>
              <a:gd name="connsiteX5-21" fmla="*/ 0 w 12195175"/>
              <a:gd name="connsiteY5-22" fmla="*/ 0 h 36866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矩形 2"/>
          <p:cNvSpPr/>
          <p:nvPr/>
        </p:nvSpPr>
        <p:spPr>
          <a:xfrm>
            <a:off x="1" y="-26484"/>
            <a:ext cx="12192000" cy="2231667"/>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1" fmla="*/ 0 w 12195175"/>
              <a:gd name="connsiteY0-2" fmla="*/ 0 h 908720"/>
              <a:gd name="connsiteX1-3" fmla="*/ 12195175 w 12195175"/>
              <a:gd name="connsiteY1-4" fmla="*/ 0 h 908720"/>
              <a:gd name="connsiteX2-5" fmla="*/ 12195175 w 12195175"/>
              <a:gd name="connsiteY2-6" fmla="*/ 908720 h 908720"/>
              <a:gd name="connsiteX3-7" fmla="*/ 6096000 w 12195175"/>
              <a:gd name="connsiteY3-8" fmla="*/ 899886 h 908720"/>
              <a:gd name="connsiteX4-9" fmla="*/ 0 w 12195175"/>
              <a:gd name="connsiteY4-10" fmla="*/ 908720 h 908720"/>
              <a:gd name="connsiteX5" fmla="*/ 0 w 12195175"/>
              <a:gd name="connsiteY5" fmla="*/ 0 h 908720"/>
              <a:gd name="connsiteX0-11" fmla="*/ 0 w 12195175"/>
              <a:gd name="connsiteY0-12" fmla="*/ 0 h 2510972"/>
              <a:gd name="connsiteX1-13" fmla="*/ 12195175 w 12195175"/>
              <a:gd name="connsiteY1-14" fmla="*/ 0 h 2510972"/>
              <a:gd name="connsiteX2-15" fmla="*/ 12195175 w 12195175"/>
              <a:gd name="connsiteY2-16" fmla="*/ 908720 h 2510972"/>
              <a:gd name="connsiteX3-17" fmla="*/ 6052458 w 12195175"/>
              <a:gd name="connsiteY3-18" fmla="*/ 2510972 h 2510972"/>
              <a:gd name="connsiteX4-19" fmla="*/ 0 w 12195175"/>
              <a:gd name="connsiteY4-20" fmla="*/ 908720 h 2510972"/>
              <a:gd name="connsiteX5-21" fmla="*/ 0 w 12195175"/>
              <a:gd name="connsiteY5-22" fmla="*/ 0 h 25109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rgbClr val="2F5EB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矩形 4"/>
          <p:cNvSpPr/>
          <p:nvPr/>
        </p:nvSpPr>
        <p:spPr>
          <a:xfrm>
            <a:off x="1" y="6122787"/>
            <a:ext cx="12192000" cy="761698"/>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1" fmla="*/ 0 w 12195175"/>
              <a:gd name="connsiteY0-2" fmla="*/ 8993 h 413657"/>
              <a:gd name="connsiteX1-3" fmla="*/ 6096000 w 12195175"/>
              <a:gd name="connsiteY1-4" fmla="*/ 0 h 413657"/>
              <a:gd name="connsiteX2-5" fmla="*/ 12195175 w 12195175"/>
              <a:gd name="connsiteY2-6" fmla="*/ 8993 h 413657"/>
              <a:gd name="connsiteX3-7" fmla="*/ 12195175 w 12195175"/>
              <a:gd name="connsiteY3-8" fmla="*/ 413657 h 413657"/>
              <a:gd name="connsiteX4-9" fmla="*/ 0 w 12195175"/>
              <a:gd name="connsiteY4-10" fmla="*/ 413657 h 413657"/>
              <a:gd name="connsiteX5" fmla="*/ 0 w 12195175"/>
              <a:gd name="connsiteY5" fmla="*/ 8993 h 413657"/>
              <a:gd name="connsiteX0-11" fmla="*/ 0 w 12195175"/>
              <a:gd name="connsiteY0-12" fmla="*/ 458935 h 863599"/>
              <a:gd name="connsiteX1-13" fmla="*/ 6052457 w 12195175"/>
              <a:gd name="connsiteY1-14" fmla="*/ 0 h 863599"/>
              <a:gd name="connsiteX2-15" fmla="*/ 12195175 w 12195175"/>
              <a:gd name="connsiteY2-16" fmla="*/ 458935 h 863599"/>
              <a:gd name="connsiteX3-17" fmla="*/ 12195175 w 12195175"/>
              <a:gd name="connsiteY3-18" fmla="*/ 863599 h 863599"/>
              <a:gd name="connsiteX4-19" fmla="*/ 0 w 12195175"/>
              <a:gd name="connsiteY4-20" fmla="*/ 863599 h 863599"/>
              <a:gd name="connsiteX5-21" fmla="*/ 0 w 12195175"/>
              <a:gd name="connsiteY5-22" fmla="*/ 458935 h 863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TextBox 8"/>
          <p:cNvSpPr txBox="1"/>
          <p:nvPr/>
        </p:nvSpPr>
        <p:spPr>
          <a:xfrm>
            <a:off x="2604520" y="3284984"/>
            <a:ext cx="6982959" cy="2122805"/>
          </a:xfrm>
          <a:prstGeom prst="rect">
            <a:avLst/>
          </a:prstGeom>
          <a:noFill/>
          <a:effectLst/>
        </p:spPr>
        <p:txBody>
          <a:bodyPr wrap="square" rtlCol="0">
            <a:spAutoFit/>
          </a:bodyPr>
          <a:lstStyle/>
          <a:p>
            <a:pPr algn="ctr">
              <a:spcAft>
                <a:spcPts val="1200"/>
              </a:spcAft>
              <a:defRPr/>
            </a:pPr>
            <a:endParaRPr lang="zh-CN" altLang="en-US" sz="4000" b="1" dirty="0" smtClean="0">
              <a:solidFill>
                <a:srgbClr val="2F5EB0"/>
              </a:solidFill>
              <a:latin typeface="微软雅黑" panose="020B0503020204020204" pitchFamily="34" charset="-122"/>
              <a:ea typeface="微软雅黑" panose="020B0503020204020204" pitchFamily="34" charset="-122"/>
            </a:endParaRPr>
          </a:p>
          <a:p>
            <a:pPr algn="ctr">
              <a:spcAft>
                <a:spcPts val="1200"/>
              </a:spcAft>
              <a:defRPr/>
            </a:pPr>
            <a:r>
              <a:rPr lang="zh-CN" altLang="en-US" sz="4000" b="1" dirty="0" smtClean="0">
                <a:solidFill>
                  <a:srgbClr val="2F5EB0"/>
                </a:solidFill>
                <a:latin typeface="微软雅黑" panose="020B0503020204020204" pitchFamily="34" charset="-122"/>
                <a:ea typeface="微软雅黑" panose="020B0503020204020204" pitchFamily="34" charset="-122"/>
              </a:rPr>
              <a:t>感谢各位聆听！</a:t>
            </a:r>
          </a:p>
          <a:p>
            <a:pPr algn="ctr">
              <a:spcAft>
                <a:spcPts val="1200"/>
              </a:spcAft>
              <a:defRPr/>
            </a:pPr>
            <a:r>
              <a:rPr lang="zh-CN" altLang="en-US" sz="3200" b="1" dirty="0" smtClean="0">
                <a:solidFill>
                  <a:srgbClr val="2F5EB0"/>
                </a:solidFill>
                <a:latin typeface="微软雅黑" panose="020B0503020204020204" pitchFamily="34" charset="-122"/>
                <a:ea typeface="微软雅黑" panose="020B0503020204020204" pitchFamily="34" charset="-122"/>
                <a:sym typeface="+mn-ea"/>
              </a:rPr>
              <a:t>以上信息敬请各位雅正</a:t>
            </a:r>
          </a:p>
        </p:txBody>
      </p:sp>
      <p:sp>
        <p:nvSpPr>
          <p:cNvPr id="10" name="Rectangle 4"/>
          <p:cNvSpPr txBox="1">
            <a:spLocks noChangeArrowheads="1"/>
          </p:cNvSpPr>
          <p:nvPr/>
        </p:nvSpPr>
        <p:spPr bwMode="auto">
          <a:xfrm>
            <a:off x="3478914" y="6437966"/>
            <a:ext cx="5234173" cy="2826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latin typeface="微软雅黑" panose="020B0503020204020204" pitchFamily="34" charset="-122"/>
                <a:ea typeface="微软雅黑" panose="020B0503020204020204" pitchFamily="34" charset="-122"/>
              </a:rPr>
              <a:t>北京国标联合认证有限公司</a:t>
            </a:r>
          </a:p>
        </p:txBody>
      </p:sp>
      <p:pic>
        <p:nvPicPr>
          <p:cNvPr id="8" name="图片 7"/>
          <p:cNvPicPr>
            <a:picLocks noChangeAspect="1"/>
          </p:cNvPicPr>
          <p:nvPr/>
        </p:nvPicPr>
        <p:blipFill>
          <a:blip r:embed="rId4">
            <a:extLst>
              <a:ext uri="{BEBA8EAE-BF5A-486C-A8C5-ECC9F3942E4B}">
                <a14:imgProps xmlns:a14="http://schemas.microsoft.com/office/drawing/2010/main">
                  <a14:imgLayer r:embed="rId5">
                    <a14:imgEffect>
                      <a14:artisticPhotocopy detail="2"/>
                    </a14:imgEffect>
                  </a14:imgLayer>
                </a14:imgProps>
              </a:ext>
              <a:ext uri="{28A0092B-C50C-407E-A947-70E740481C1C}">
                <a14:useLocalDpi xmlns:a14="http://schemas.microsoft.com/office/drawing/2010/main" val="0"/>
              </a:ext>
            </a:extLst>
          </a:blip>
          <a:stretch>
            <a:fillRect/>
          </a:stretch>
        </p:blipFill>
        <p:spPr>
          <a:xfrm>
            <a:off x="5589524" y="693409"/>
            <a:ext cx="1012953" cy="1012953"/>
          </a:xfrm>
          <a:prstGeom prst="rect">
            <a:avLst/>
          </a:prstGeom>
          <a:effectLst/>
        </p:spPr>
      </p:pic>
      <p:sp>
        <p:nvSpPr>
          <p:cNvPr id="6" name="灯片编号占位符 5"/>
          <p:cNvSpPr>
            <a:spLocks noGrp="1"/>
          </p:cNvSpPr>
          <p:nvPr>
            <p:ph type="sldNum" sz="quarter" idx="12"/>
          </p:nvPr>
        </p:nvSpPr>
        <p:spPr/>
        <p:txBody>
          <a:bodyPr/>
          <a:lstStyle/>
          <a:p>
            <a:fld id="{D93FFD15-FD4A-41A0-98B0-8A0E50279E3E}" type="slidenum">
              <a:rPr lang="zh-CN" altLang="en-US" smtClean="0"/>
              <a:t>51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6" presetClass="entr" presetSubtype="37"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outVertical)">
                                      <p:cBhvr>
                                        <p:cTn id="28" dur="750"/>
                                        <p:tgtEl>
                                          <p:spTgt spid="10"/>
                                        </p:tgtEl>
                                      </p:cBhvr>
                                    </p:animEffect>
                                  </p:childTnLst>
                                </p:cTn>
                              </p:par>
                            </p:childTnLst>
                          </p:cTn>
                        </p:par>
                        <p:par>
                          <p:cTn id="29" fill="hold">
                            <p:stCondLst>
                              <p:cond delay="4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9"/>
                                        </p:tgtEl>
                                        <p:attrNameLst>
                                          <p:attrName>ppt_y</p:attrName>
                                        </p:attrNameLst>
                                      </p:cBhvr>
                                      <p:tavLst>
                                        <p:tav tm="0">
                                          <p:val>
                                            <p:strVal val="#ppt_y"/>
                                          </p:val>
                                        </p:tav>
                                        <p:tav tm="100000">
                                          <p:val>
                                            <p:strVal val="#ppt_y"/>
                                          </p:val>
                                        </p:tav>
                                      </p:tavLst>
                                    </p:anim>
                                    <p:anim calcmode="lin" valueType="num">
                                      <p:cBhvr>
                                        <p:cTn id="3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5" grpId="0" bldLvl="0" animBg="1"/>
      <p:bldP spid="9" grpId="0"/>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03275" y="661035"/>
            <a:ext cx="10621010" cy="5695950"/>
          </a:xfrm>
        </p:spPr>
        <p:txBody>
          <a:bodyPr>
            <a:normAutofit fontScale="90000"/>
          </a:bodyPr>
          <a:lstStyle/>
          <a:p>
            <a:pPr algn="l">
              <a:lnSpc>
                <a:spcPct val="150000"/>
              </a:lnSpc>
              <a:spcBef>
                <a:spcPts val="600"/>
              </a:spcBef>
              <a:buSzTx/>
              <a:buNone/>
            </a:pPr>
            <a:r>
              <a:rPr lang="zh-CN" altLang="en-US" sz="2400"/>
              <a:t>异戊橡胶：异戊像胶是聚异成二烯橡胶的简称，采用溶液聚合法生产。异成橡胶与天然像胶一样，具有良好的弹性和耐磨性，优良的耐热性和较好的化学稳定性，异戊橡胶生胶(末加工前)强度显著低于天然像胶，但质量均一性、加工性等优于天然像胶。异成像胶可以代替天然像胶制造载重轮胎和越野轮胎，还可以用于生产各种橡胶制品。</a:t>
            </a:r>
          </a:p>
          <a:p>
            <a:pPr algn="l">
              <a:lnSpc>
                <a:spcPct val="150000"/>
              </a:lnSpc>
              <a:spcBef>
                <a:spcPts val="600"/>
              </a:spcBef>
              <a:buSzTx/>
              <a:buNone/>
            </a:pPr>
            <a:r>
              <a:rPr lang="zh-CN" altLang="en-US" sz="2400"/>
              <a:t>异丙橡胶：异丙橡胶以乙烯和丙烯为主要原料合成，耐老化、电绝缘性能和耐臭氧性能突出。异丙橡胶可大量充油和填充碳黑，制品价格较低，异丙橡胶化学稳定性好、耐磨性、弹性、耐油性和丁苯橡胶接近。异丙橡胶的用途十分广泛，可以作为轮胎胎侧、胶条和内胎以及汽车的零部件，还可以作电线、电缆包皮及高压、超高压绝缘材料。还可制造胶鞋、卫生用品等制品。</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03275" y="661035"/>
            <a:ext cx="10621010" cy="5695950"/>
          </a:xfrm>
        </p:spPr>
        <p:txBody>
          <a:bodyPr>
            <a:normAutofit/>
          </a:bodyPr>
          <a:lstStyle/>
          <a:p>
            <a:pPr algn="l">
              <a:lnSpc>
                <a:spcPct val="150000"/>
              </a:lnSpc>
              <a:spcBef>
                <a:spcPts val="600"/>
              </a:spcBef>
              <a:buSzTx/>
              <a:buNone/>
            </a:pPr>
            <a:r>
              <a:rPr lang="zh-CN" altLang="en-US" sz="2400"/>
              <a:t>氯丁橡胶</a:t>
            </a:r>
          </a:p>
          <a:p>
            <a:pPr algn="l">
              <a:lnSpc>
                <a:spcPct val="150000"/>
              </a:lnSpc>
              <a:spcBef>
                <a:spcPts val="600"/>
              </a:spcBef>
              <a:buSzTx/>
              <a:buNone/>
            </a:pPr>
            <a:r>
              <a:rPr lang="zh-CN" altLang="en-US" sz="2400"/>
              <a:t>它是以氯丁二烯为主要原料，通过均聚或少量其它单体共聚而成的。其抗张度高，耐热、耐光、耐老化性能优良，且耐油性能均优于天然</a:t>
            </a:r>
            <a:r>
              <a:rPr lang="zh-CN" altLang="en-US">
                <a:sym typeface="+mn-ea"/>
              </a:rPr>
              <a:t>橡胶</a:t>
            </a:r>
            <a:r>
              <a:rPr lang="zh-CN" altLang="en-US" sz="2400"/>
              <a:t>、丁苯</a:t>
            </a:r>
            <a:r>
              <a:rPr lang="zh-CN" altLang="en-US">
                <a:sym typeface="+mn-ea"/>
              </a:rPr>
              <a:t>橡胶</a:t>
            </a:r>
            <a:r>
              <a:rPr lang="zh-CN" altLang="en-US" sz="2400"/>
              <a:t>、顺丁</a:t>
            </a:r>
            <a:r>
              <a:rPr lang="zh-CN" altLang="en-US">
                <a:sym typeface="+mn-ea"/>
              </a:rPr>
              <a:t>橡胶</a:t>
            </a:r>
            <a:r>
              <a:rPr lang="zh-CN" altLang="en-US" sz="2400"/>
              <a:t>，具有较强的耐燃性和优异的抗延燃性，其化学稳定性较高，耐水性良好。</a:t>
            </a:r>
          </a:p>
          <a:p>
            <a:pPr algn="l">
              <a:lnSpc>
                <a:spcPct val="150000"/>
              </a:lnSpc>
              <a:spcBef>
                <a:spcPts val="600"/>
              </a:spcBef>
              <a:buSzTx/>
              <a:buNone/>
            </a:pPr>
            <a:r>
              <a:rPr lang="zh-CN" altLang="en-US" sz="2400"/>
              <a:t>氯丁橡胶的缺点是电绝缘性能，耐寒性能较差，生胶在贮存时不稳定。</a:t>
            </a:r>
          </a:p>
          <a:p>
            <a:pPr algn="l">
              <a:lnSpc>
                <a:spcPct val="150000"/>
              </a:lnSpc>
              <a:spcBef>
                <a:spcPts val="600"/>
              </a:spcBef>
              <a:buSzTx/>
              <a:buNone/>
            </a:pPr>
            <a:r>
              <a:rPr lang="zh-CN" altLang="en-US" sz="2400"/>
              <a:t>氯丁橡胶用途广泛，如用来制作运输皮带和传动带，电线、电缆的包皮材料，制造耐油胶管、垫圈以及耐化学腐蚀的设备衬里。</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a:t>1</a:t>
            </a:r>
            <a:r>
              <a:rPr lang="zh-CN" altLang="en-US"/>
              <a:t>.2 塑料制品：</a:t>
            </a:r>
          </a:p>
          <a:p>
            <a:pPr fontAlgn="auto">
              <a:lnSpc>
                <a:spcPct val="150000"/>
              </a:lnSpc>
              <a:spcBef>
                <a:spcPts val="600"/>
              </a:spcBef>
            </a:pPr>
            <a:r>
              <a:rPr lang="zh-CN" altLang="en-US"/>
              <a:t>塑料品种主要有通用塑料、工程塑料和特种塑料。</a:t>
            </a:r>
          </a:p>
          <a:p>
            <a:pPr fontAlgn="auto">
              <a:lnSpc>
                <a:spcPct val="150000"/>
              </a:lnSpc>
              <a:spcBef>
                <a:spcPts val="600"/>
              </a:spcBef>
            </a:pPr>
            <a:r>
              <a:rPr lang="zh-CN" altLang="en-US"/>
              <a:t>通用塑料包括聚乙烯（PE）、聚丙烯（PP）、聚氯乙烯（PVC）、聚苯乙烯（PS）及丙烯腈-丁二烯-苯乙烯共聚合物（ABS）。</a:t>
            </a:r>
          </a:p>
          <a:p>
            <a:pPr fontAlgn="auto">
              <a:lnSpc>
                <a:spcPct val="150000"/>
              </a:lnSpc>
              <a:spcBef>
                <a:spcPts val="600"/>
              </a:spcBef>
            </a:pPr>
            <a:r>
              <a:rPr lang="zh-CN" altLang="en-US"/>
              <a:t>工程塑料包括聚酰胺（PA）、聚碳酸酯（PC）、聚甲醛（POM）、聚苯醚（PPO）、聚酯（PBT、PET）等。</a:t>
            </a:r>
          </a:p>
          <a:p>
            <a:pPr fontAlgn="auto">
              <a:lnSpc>
                <a:spcPct val="150000"/>
              </a:lnSpc>
              <a:spcBef>
                <a:spcPts val="600"/>
              </a:spcBef>
            </a:pPr>
            <a:r>
              <a:rPr lang="zh-CN" altLang="en-US"/>
              <a:t>特种塑料则包括聚酰亚胺类（如PI、PEI、PAI）、聚砜（PSU）、聚苯硫醚（PPS）、聚醚醚酮（PEEK）、聚四氟乙烯（PTFE）等</a:t>
            </a:r>
          </a:p>
          <a:p>
            <a:pPr fontAlgn="auto">
              <a:lnSpc>
                <a:spcPct val="150000"/>
              </a:lnSpc>
              <a:spcBef>
                <a:spcPts val="600"/>
              </a:spcBef>
            </a:pPr>
            <a:endParaRPr lang="zh-CN" altLang="en-US"/>
          </a:p>
          <a:p>
            <a:endParaRPr lang="zh-CN" altLang="en-US"/>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0000" lnSpcReduction="10000"/>
          </a:bodyPr>
          <a:lstStyle/>
          <a:p>
            <a:pPr fontAlgn="auto">
              <a:lnSpc>
                <a:spcPct val="150000"/>
              </a:lnSpc>
              <a:spcBef>
                <a:spcPts val="600"/>
              </a:spcBef>
            </a:pPr>
            <a:r>
              <a:rPr lang="zh-CN" altLang="en-US" dirty="0"/>
              <a:t>橡胶和塑料制品行业有以下几个特点:</a:t>
            </a:r>
          </a:p>
          <a:p>
            <a:pPr fontAlgn="auto">
              <a:lnSpc>
                <a:spcPct val="150000"/>
              </a:lnSpc>
              <a:spcBef>
                <a:spcPts val="600"/>
              </a:spcBef>
            </a:pPr>
            <a:r>
              <a:rPr lang="en-US" altLang="zh-CN" dirty="0"/>
              <a:t>1.</a:t>
            </a:r>
            <a:r>
              <a:rPr lang="zh-CN" altLang="en-US" dirty="0"/>
              <a:t>生产形式装置化，生产工艺连续化。</a:t>
            </a:r>
          </a:p>
          <a:p>
            <a:pPr fontAlgn="auto">
              <a:lnSpc>
                <a:spcPct val="150000"/>
              </a:lnSpc>
              <a:spcBef>
                <a:spcPts val="600"/>
              </a:spcBef>
            </a:pPr>
            <a:r>
              <a:rPr lang="zh-CN" altLang="en-US" dirty="0"/>
              <a:t>有的国家称</a:t>
            </a:r>
            <a:r>
              <a:rPr lang="zh-CN" altLang="en-US" dirty="0">
                <a:solidFill>
                  <a:srgbClr val="FF0000"/>
                </a:solidFill>
              </a:rPr>
              <a:t>流程性行业</a:t>
            </a:r>
            <a:r>
              <a:rPr lang="zh-CN" altLang="en-US" dirty="0"/>
              <a:t>为“装置工业”,如橡胶塑料制造业的乙烯裂解、聚乙烯、聚丙烯、聚苯乙烯、聚丙烯睛、聚丁二烯等若干装置等组成；生产形式</a:t>
            </a:r>
            <a:r>
              <a:rPr lang="zh-CN" altLang="en-US" dirty="0">
                <a:solidFill>
                  <a:srgbClr val="FF0000"/>
                </a:solidFill>
              </a:rPr>
              <a:t>装置化</a:t>
            </a:r>
            <a:r>
              <a:rPr lang="zh-CN" altLang="en-US" dirty="0"/>
              <a:t>是大多数流程性材料业的特点之一，正是由于这个特点，发生安全事故往往造成的损失巨大，此外，生产过程具有</a:t>
            </a:r>
            <a:r>
              <a:rPr lang="zh-CN" altLang="en-US" dirty="0">
                <a:solidFill>
                  <a:srgbClr val="FF0000"/>
                </a:solidFill>
              </a:rPr>
              <a:t>连续性</a:t>
            </a:r>
            <a:r>
              <a:rPr lang="zh-CN" altLang="en-US" dirty="0"/>
              <a:t>，物料在管道、罐、釜中不间断地连续发生</a:t>
            </a:r>
            <a:r>
              <a:rPr lang="zh-CN" altLang="en-US" dirty="0">
                <a:solidFill>
                  <a:srgbClr val="FF0000"/>
                </a:solidFill>
              </a:rPr>
              <a:t>物理的或化学的</a:t>
            </a:r>
            <a:r>
              <a:rPr lang="zh-CN" altLang="en-US" dirty="0"/>
              <a:t>变化，各过程(工序)之间、紧密联系，遵循一定的规律、执行一定的技术指标进行控制，装置波动小，产品指标相对稳定；危险源互相制约，通常都有联锁安全报警系统，确保如发生事故不会蔓延。生产过程复杂，反应过程存在物理</a:t>
            </a:r>
            <a:r>
              <a:rPr lang="en-US" altLang="zh-CN" dirty="0"/>
              <a:t>/</a:t>
            </a:r>
            <a:r>
              <a:rPr lang="zh-CN" altLang="en-US" dirty="0"/>
              <a:t>化学反应以及转化率等控制过程，造成环境排放因素较多。</a:t>
            </a:r>
          </a:p>
        </p:txBody>
      </p:sp>
      <p:sp>
        <p:nvSpPr>
          <p:cNvPr id="3" name="标题 2"/>
          <p:cNvSpPr>
            <a:spLocks noGrp="1"/>
          </p:cNvSpPr>
          <p:nvPr>
            <p:ph type="title"/>
          </p:nvPr>
        </p:nvSpPr>
        <p:spPr/>
        <p:txBody>
          <a:bodyPr>
            <a:normAutofit/>
          </a:bodyPr>
          <a:lstStyle/>
          <a:p>
            <a:r>
              <a:rPr lang="zh-CN" altLang="en-US" b="1" kern="0" dirty="0">
                <a:sym typeface="+mn-ea"/>
              </a:rPr>
              <a:t>橡胶和塑料制品行业审核要点</a:t>
            </a: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d1062b44-8bce-4aa2-8975-d6ba8511bf01"/>
  <p:tag name="COMMONDATA" val="eyJoZGlkIjoiMzkxZGUwOWQ4ZWUxYzcyODAzYTVlMGRkZTlkMDM5MTIifQ=="/>
  <p:tag name="commondata" val="eyJoZGlkIjoiOWQyMzY3ODk5NjUxMzQ0M2Q2NjM1NzY3ZjZiYWRjZWQifQ=="/>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860*411"/>
  <p:tag name="TABLE_ENDDRAG_RECT" val="64*94*860*411"/>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788*201"/>
  <p:tag name="TABLE_ENDDRAG_RECT" val="97*146*788*201"/>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788*201"/>
  <p:tag name="TABLE_ENDDRAG_RECT" val="97*146*788*201"/>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843*408"/>
  <p:tag name="TABLE_ENDDRAG_RECT" val="67*88*843*408"/>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860*384"/>
  <p:tag name="TABLE_ENDDRAG_RECT" val="64*94*860*384"/>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860*384"/>
  <p:tag name="TABLE_ENDDRAG_RECT" val="64*94*860*384"/>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860*339"/>
  <p:tag name="TABLE_ENDDRAG_RECT" val="64*94*860*339"/>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860*428"/>
  <p:tag name="TABLE_ENDDRAG_RECT" val="64*94*860*428"/>
</p:tagLst>
</file>

<file path=ppt/theme/theme1.xml><?xml version="1.0" encoding="utf-8"?>
<a:theme xmlns:a="http://schemas.openxmlformats.org/drawingml/2006/main" name="方圆演示文稿(080604版)">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TotalTime>
  <Words>4005</Words>
  <Application>Microsoft Office PowerPoint</Application>
  <PresentationFormat>自定义</PresentationFormat>
  <Paragraphs>317</Paragraphs>
  <Slides>51</Slides>
  <Notes>8</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方圆演示文稿(080604版)</vt:lpstr>
      <vt:lpstr>PowerPoint 演示文稿</vt:lpstr>
      <vt:lpstr>PowerPoint 演示文稿</vt:lpstr>
      <vt:lpstr>PowerPoint 演示文稿</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PowerPoint 演示文稿</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橡胶和塑料制品行业审核要点</vt:lpstr>
      <vt:lpstr>PowerPoint 演示文稿</vt:lpstr>
      <vt:lpstr>橡胶和塑料制品行业审核要点</vt:lpstr>
      <vt:lpstr>橡胶和塑料制品行业审核要点</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第二部分 环境管理体系审核知识</dc:title>
  <dc:creator>Compaq</dc:creator>
  <cp:lastModifiedBy>GG</cp:lastModifiedBy>
  <cp:revision>628</cp:revision>
  <dcterms:created xsi:type="dcterms:W3CDTF">2005-06-15T15:16:00Z</dcterms:created>
  <dcterms:modified xsi:type="dcterms:W3CDTF">2024-12-27T03:37:58Z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877F283F47B241DB8B191688D600DFEA_12</vt:lpwstr>
  </property>
</Properties>
</file>